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28"/>
  </p:notesMasterIdLst>
  <p:sldIdLst>
    <p:sldId id="256" r:id="rId2"/>
    <p:sldId id="261" r:id="rId3"/>
    <p:sldId id="262" r:id="rId4"/>
    <p:sldId id="263" r:id="rId5"/>
    <p:sldId id="264" r:id="rId6"/>
    <p:sldId id="265" r:id="rId7"/>
    <p:sldId id="267" r:id="rId8"/>
    <p:sldId id="268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</p:sldIdLst>
  <p:sldSz cx="18288000" cy="10287000"/>
  <p:notesSz cx="6858000" cy="9144000"/>
  <p:embeddedFontLst>
    <p:embeddedFont>
      <p:font typeface="Anantason ExtraExpanded" panose="020B0604020202020204" charset="-34"/>
      <p:regular r:id="rId29"/>
    </p:embeddedFont>
    <p:embeddedFont>
      <p:font typeface="Anantason ExtraExpanded Bold" panose="020B0604020202020204" charset="-34"/>
      <p:regular r:id="rId30"/>
      <p:bold r:id="rId31"/>
    </p:embeddedFont>
    <p:embeddedFont>
      <p:font typeface="Caveat Bold" panose="020B0604020202020204" charset="0"/>
      <p:regular r:id="rId32"/>
      <p:bold r:id="rId33"/>
    </p:embeddedFont>
    <p:embeddedFont>
      <p:font typeface="Cooper Hewitt Bold" panose="020B0604020202020204" charset="0"/>
      <p:regular r:id="rId34"/>
      <p:bold r:id="rId35"/>
    </p:embeddedFont>
    <p:embeddedFont>
      <p:font typeface="Open Sauce" panose="020B0604020202020204" charset="0"/>
      <p:regular r:id="rId36"/>
    </p:embeddedFont>
    <p:embeddedFont>
      <p:font typeface="Public Sans" panose="020B0604020202020204" charset="0"/>
      <p:regular r:id="rId37"/>
    </p:embeddedFont>
    <p:embeddedFont>
      <p:font typeface="Public Sans Bold" panose="020B0604020202020204" charset="0"/>
      <p:regular r:id="rId38"/>
    </p:embeddedFont>
    <p:embeddedFont>
      <p:font typeface="Public Sans Bold Italics" panose="020B0604020202020204" charset="0"/>
      <p:regular r:id="rId39"/>
      <p:italic r:id="rId40"/>
    </p:embeddedFont>
    <p:embeddedFont>
      <p:font typeface="Public Sans Italics" panose="020B0604020202020204" charset="0"/>
      <p:regular r:id="rId41"/>
      <p:italic r:id="rId42"/>
    </p:embeddedFont>
    <p:embeddedFont>
      <p:font typeface="Source Sans Pro" panose="020B0503030403020204" pitchFamily="34" charset="0"/>
      <p:regular r:id="rId43"/>
      <p:bold r:id="rId44"/>
      <p:italic r:id="rId45"/>
      <p:boldItalic r:id="rId46"/>
    </p:embeddedFont>
    <p:embeddedFont>
      <p:font typeface="Source Sans Pro Bold" panose="020B0703030403020204" charset="0"/>
      <p:regular r:id="rId47"/>
      <p:bold r:id="rId4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D12023-E4A5-4A40-974D-A0ACB782BFEA}" v="2" dt="2026-04-14T14:42:36.6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20" autoAdjust="0"/>
  </p:normalViewPr>
  <p:slideViewPr>
    <p:cSldViewPr>
      <p:cViewPr varScale="1">
        <p:scale>
          <a:sx n="77" d="100"/>
          <a:sy n="77" d="100"/>
        </p:scale>
        <p:origin x="414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font" Target="fonts/font19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font" Target="fonts/font17.fntdata"/><Relationship Id="rId53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font" Target="fonts/font20.fnt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font" Target="fonts/font18.fntdata"/><Relationship Id="rId20" Type="http://schemas.openxmlformats.org/officeDocument/2006/relationships/slide" Target="slides/slide19.xml"/><Relationship Id="rId41" Type="http://schemas.openxmlformats.org/officeDocument/2006/relationships/font" Target="fonts/font13.fntdata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RWELL, JACLYN" userId="6c7f05a4-68b1-4c85-af3a-74889a9bf0a2" providerId="ADAL" clId="{09AA66AE-C52E-4AE4-AFCB-AFB0189F2E50}"/>
    <pc:docChg chg="undo custSel delSld modSld">
      <pc:chgData name="HARWELL, JACLYN" userId="6c7f05a4-68b1-4c85-af3a-74889a9bf0a2" providerId="ADAL" clId="{09AA66AE-C52E-4AE4-AFCB-AFB0189F2E50}" dt="2026-04-14T14:46:39.090" v="256" actId="255"/>
      <pc:docMkLst>
        <pc:docMk/>
      </pc:docMkLst>
      <pc:sldChg chg="modSp mod">
        <pc:chgData name="HARWELL, JACLYN" userId="6c7f05a4-68b1-4c85-af3a-74889a9bf0a2" providerId="ADAL" clId="{09AA66AE-C52E-4AE4-AFCB-AFB0189F2E50}" dt="2026-04-14T14:46:39.090" v="256" actId="255"/>
        <pc:sldMkLst>
          <pc:docMk/>
          <pc:sldMk cId="0" sldId="282"/>
        </pc:sldMkLst>
        <pc:spChg chg="mod">
          <ac:chgData name="HARWELL, JACLYN" userId="6c7f05a4-68b1-4c85-af3a-74889a9bf0a2" providerId="ADAL" clId="{09AA66AE-C52E-4AE4-AFCB-AFB0189F2E50}" dt="2026-04-14T14:46:16.678" v="254" actId="1076"/>
          <ac:spMkLst>
            <pc:docMk/>
            <pc:sldMk cId="0" sldId="282"/>
            <ac:spMk id="26" creationId="{00000000-0000-0000-0000-000000000000}"/>
          </ac:spMkLst>
        </pc:spChg>
        <pc:spChg chg="mod">
          <ac:chgData name="HARWELL, JACLYN" userId="6c7f05a4-68b1-4c85-af3a-74889a9bf0a2" providerId="ADAL" clId="{09AA66AE-C52E-4AE4-AFCB-AFB0189F2E50}" dt="2026-04-14T14:46:39.090" v="256" actId="255"/>
          <ac:spMkLst>
            <pc:docMk/>
            <pc:sldMk cId="0" sldId="282"/>
            <ac:spMk id="30" creationId="{00000000-0000-0000-0000-000000000000}"/>
          </ac:spMkLst>
        </pc:spChg>
        <pc:spChg chg="mod">
          <ac:chgData name="HARWELL, JACLYN" userId="6c7f05a4-68b1-4c85-af3a-74889a9bf0a2" providerId="ADAL" clId="{09AA66AE-C52E-4AE4-AFCB-AFB0189F2E50}" dt="2026-04-14T14:46:29.588" v="255" actId="255"/>
          <ac:spMkLst>
            <pc:docMk/>
            <pc:sldMk cId="0" sldId="282"/>
            <ac:spMk id="32" creationId="{00000000-0000-0000-0000-000000000000}"/>
          </ac:spMkLst>
        </pc:spChg>
      </pc:sldChg>
      <pc:sldChg chg="modSp mod">
        <pc:chgData name="HARWELL, JACLYN" userId="6c7f05a4-68b1-4c85-af3a-74889a9bf0a2" providerId="ADAL" clId="{09AA66AE-C52E-4AE4-AFCB-AFB0189F2E50}" dt="2026-04-14T14:43:04.855" v="143" actId="14100"/>
        <pc:sldMkLst>
          <pc:docMk/>
          <pc:sldMk cId="0" sldId="283"/>
        </pc:sldMkLst>
        <pc:spChg chg="mod">
          <ac:chgData name="HARWELL, JACLYN" userId="6c7f05a4-68b1-4c85-af3a-74889a9bf0a2" providerId="ADAL" clId="{09AA66AE-C52E-4AE4-AFCB-AFB0189F2E50}" dt="2026-04-14T14:42:36.678" v="127"/>
          <ac:spMkLst>
            <pc:docMk/>
            <pc:sldMk cId="0" sldId="283"/>
            <ac:spMk id="30" creationId="{00000000-0000-0000-0000-000000000000}"/>
          </ac:spMkLst>
        </pc:spChg>
        <pc:spChg chg="mod">
          <ac:chgData name="HARWELL, JACLYN" userId="6c7f05a4-68b1-4c85-af3a-74889a9bf0a2" providerId="ADAL" clId="{09AA66AE-C52E-4AE4-AFCB-AFB0189F2E50}" dt="2026-04-14T14:42:36.678" v="127"/>
          <ac:spMkLst>
            <pc:docMk/>
            <pc:sldMk cId="0" sldId="283"/>
            <ac:spMk id="31" creationId="{00000000-0000-0000-0000-000000000000}"/>
          </ac:spMkLst>
        </pc:spChg>
        <pc:spChg chg="mod">
          <ac:chgData name="HARWELL, JACLYN" userId="6c7f05a4-68b1-4c85-af3a-74889a9bf0a2" providerId="ADAL" clId="{09AA66AE-C52E-4AE4-AFCB-AFB0189F2E50}" dt="2026-04-14T14:43:04.855" v="143" actId="14100"/>
          <ac:spMkLst>
            <pc:docMk/>
            <pc:sldMk cId="0" sldId="283"/>
            <ac:spMk id="32" creationId="{00000000-0000-0000-0000-000000000000}"/>
          </ac:spMkLst>
        </pc:spChg>
        <pc:grpChg chg="mod">
          <ac:chgData name="HARWELL, JACLYN" userId="6c7f05a4-68b1-4c85-af3a-74889a9bf0a2" providerId="ADAL" clId="{09AA66AE-C52E-4AE4-AFCB-AFB0189F2E50}" dt="2026-04-14T14:42:59.422" v="142" actId="14100"/>
          <ac:grpSpMkLst>
            <pc:docMk/>
            <pc:sldMk cId="0" sldId="283"/>
            <ac:grpSpMk id="28" creationId="{00000000-0000-0000-0000-000000000000}"/>
          </ac:grpSpMkLst>
        </pc:grpChg>
        <pc:grpChg chg="mod">
          <ac:chgData name="HARWELL, JACLYN" userId="6c7f05a4-68b1-4c85-af3a-74889a9bf0a2" providerId="ADAL" clId="{09AA66AE-C52E-4AE4-AFCB-AFB0189F2E50}" dt="2026-04-14T14:42:36.678" v="127"/>
          <ac:grpSpMkLst>
            <pc:docMk/>
            <pc:sldMk cId="0" sldId="283"/>
            <ac:grpSpMk id="29" creationId="{00000000-0000-0000-0000-000000000000}"/>
          </ac:grpSpMkLst>
        </pc:grpChg>
      </pc:sldChg>
      <pc:sldChg chg="modSp mod">
        <pc:chgData name="HARWELL, JACLYN" userId="6c7f05a4-68b1-4c85-af3a-74889a9bf0a2" providerId="ADAL" clId="{09AA66AE-C52E-4AE4-AFCB-AFB0189F2E50}" dt="2026-04-14T14:45:10.086" v="212" actId="1076"/>
        <pc:sldMkLst>
          <pc:docMk/>
          <pc:sldMk cId="0" sldId="284"/>
        </pc:sldMkLst>
        <pc:spChg chg="mod">
          <ac:chgData name="HARWELL, JACLYN" userId="6c7f05a4-68b1-4c85-af3a-74889a9bf0a2" providerId="ADAL" clId="{09AA66AE-C52E-4AE4-AFCB-AFB0189F2E50}" dt="2026-04-14T14:45:05.759" v="211" actId="1076"/>
          <ac:spMkLst>
            <pc:docMk/>
            <pc:sldMk cId="0" sldId="284"/>
            <ac:spMk id="2" creationId="{00000000-0000-0000-0000-000000000000}"/>
          </ac:spMkLst>
        </pc:spChg>
        <pc:spChg chg="mod">
          <ac:chgData name="HARWELL, JACLYN" userId="6c7f05a4-68b1-4c85-af3a-74889a9bf0a2" providerId="ADAL" clId="{09AA66AE-C52E-4AE4-AFCB-AFB0189F2E50}" dt="2026-04-14T14:45:10.086" v="212" actId="1076"/>
          <ac:spMkLst>
            <pc:docMk/>
            <pc:sldMk cId="0" sldId="284"/>
            <ac:spMk id="4" creationId="{00000000-0000-0000-0000-000000000000}"/>
          </ac:spMkLst>
        </pc:spChg>
      </pc:sldChg>
      <pc:sldChg chg="del">
        <pc:chgData name="HARWELL, JACLYN" userId="6c7f05a4-68b1-4c85-af3a-74889a9bf0a2" providerId="ADAL" clId="{09AA66AE-C52E-4AE4-AFCB-AFB0189F2E50}" dt="2026-04-14T14:26:57.866" v="0" actId="47"/>
        <pc:sldMkLst>
          <pc:docMk/>
          <pc:sldMk cId="297020233" sldId="288"/>
        </pc:sldMkLst>
      </pc:sldChg>
      <pc:sldChg chg="del">
        <pc:chgData name="HARWELL, JACLYN" userId="6c7f05a4-68b1-4c85-af3a-74889a9bf0a2" providerId="ADAL" clId="{09AA66AE-C52E-4AE4-AFCB-AFB0189F2E50}" dt="2026-04-14T14:27:01.477" v="1" actId="47"/>
        <pc:sldMkLst>
          <pc:docMk/>
          <pc:sldMk cId="2690260620" sldId="28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D8F30B-79E6-4D30-A8D6-44C903C104F9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E49810-6A00-49A9-9415-561375E83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6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05200" y="64389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sv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southlakecarroll.edu/explore-cisd/our-report-card-of-success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sv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10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2700000">
            <a:off x="17046927" y="7315619"/>
            <a:ext cx="367596" cy="367596"/>
            <a:chOff x="0" y="0"/>
            <a:chExt cx="295900" cy="2959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95900" cy="295900"/>
            </a:xfrm>
            <a:custGeom>
              <a:avLst/>
              <a:gdLst/>
              <a:ahLst/>
              <a:cxnLst/>
              <a:rect l="l" t="t" r="r" b="b"/>
              <a:pathLst>
                <a:path w="295900" h="295900">
                  <a:moveTo>
                    <a:pt x="0" y="0"/>
                  </a:moveTo>
                  <a:lnTo>
                    <a:pt x="295900" y="0"/>
                  </a:lnTo>
                  <a:lnTo>
                    <a:pt x="295900" y="295900"/>
                  </a:lnTo>
                  <a:lnTo>
                    <a:pt x="0" y="295900"/>
                  </a:lnTo>
                  <a:close/>
                </a:path>
              </a:pathLst>
            </a:custGeom>
            <a:solidFill>
              <a:srgbClr val="00843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95900" cy="334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2700000">
            <a:off x="17046927" y="6733443"/>
            <a:ext cx="367596" cy="367596"/>
            <a:chOff x="0" y="0"/>
            <a:chExt cx="295900" cy="2959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95900" cy="295900"/>
            </a:xfrm>
            <a:custGeom>
              <a:avLst/>
              <a:gdLst/>
              <a:ahLst/>
              <a:cxnLst/>
              <a:rect l="l" t="t" r="r" b="b"/>
              <a:pathLst>
                <a:path w="295900" h="295900">
                  <a:moveTo>
                    <a:pt x="0" y="0"/>
                  </a:moveTo>
                  <a:lnTo>
                    <a:pt x="295900" y="0"/>
                  </a:lnTo>
                  <a:lnTo>
                    <a:pt x="295900" y="295900"/>
                  </a:lnTo>
                  <a:lnTo>
                    <a:pt x="0" y="295900"/>
                  </a:lnTo>
                  <a:close/>
                </a:path>
              </a:pathLst>
            </a:custGeom>
            <a:solidFill>
              <a:srgbClr val="00532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95900" cy="334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2700000">
            <a:off x="17046927" y="6151267"/>
            <a:ext cx="367596" cy="367596"/>
            <a:chOff x="0" y="0"/>
            <a:chExt cx="295900" cy="2959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95900" cy="295900"/>
            </a:xfrm>
            <a:custGeom>
              <a:avLst/>
              <a:gdLst/>
              <a:ahLst/>
              <a:cxnLst/>
              <a:rect l="l" t="t" r="r" b="b"/>
              <a:pathLst>
                <a:path w="295900" h="295900">
                  <a:moveTo>
                    <a:pt x="0" y="0"/>
                  </a:moveTo>
                  <a:lnTo>
                    <a:pt x="295900" y="0"/>
                  </a:lnTo>
                  <a:lnTo>
                    <a:pt x="295900" y="295900"/>
                  </a:lnTo>
                  <a:lnTo>
                    <a:pt x="0" y="2959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95900" cy="334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AutoShape 11"/>
          <p:cNvSpPr/>
          <p:nvPr/>
        </p:nvSpPr>
        <p:spPr>
          <a:xfrm rot="-5400000">
            <a:off x="16092107" y="4520471"/>
            <a:ext cx="2324861" cy="0"/>
          </a:xfrm>
          <a:prstGeom prst="line">
            <a:avLst/>
          </a:prstGeom>
          <a:ln w="47625" cap="flat">
            <a:solidFill>
              <a:srgbClr val="00843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AutoShape 12"/>
          <p:cNvSpPr/>
          <p:nvPr/>
        </p:nvSpPr>
        <p:spPr>
          <a:xfrm>
            <a:off x="1033462" y="957147"/>
            <a:ext cx="3245337" cy="0"/>
          </a:xfrm>
          <a:prstGeom prst="line">
            <a:avLst/>
          </a:prstGeom>
          <a:ln w="47625" cap="flat">
            <a:solidFill>
              <a:srgbClr val="00843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" name="AutoShape 13"/>
          <p:cNvSpPr/>
          <p:nvPr/>
        </p:nvSpPr>
        <p:spPr>
          <a:xfrm rot="5400000">
            <a:off x="-1946584" y="3913382"/>
            <a:ext cx="5960094" cy="0"/>
          </a:xfrm>
          <a:prstGeom prst="line">
            <a:avLst/>
          </a:prstGeom>
          <a:ln w="47625" cap="flat">
            <a:solidFill>
              <a:srgbClr val="00843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4" name="Group 14"/>
          <p:cNvGrpSpPr/>
          <p:nvPr/>
        </p:nvGrpSpPr>
        <p:grpSpPr>
          <a:xfrm rot="-2700000">
            <a:off x="4554018" y="788961"/>
            <a:ext cx="385838" cy="385838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 rot="-2700000">
            <a:off x="5178817" y="788961"/>
            <a:ext cx="385838" cy="385838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532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 rot="-2700000">
            <a:off x="5803616" y="788961"/>
            <a:ext cx="385838" cy="385838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843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 rot="-2700000">
            <a:off x="17560529" y="168558"/>
            <a:ext cx="2543618" cy="2543618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 rot="-2700000">
            <a:off x="15663990" y="-1706776"/>
            <a:ext cx="2543618" cy="2543618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532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 rot="-2700000">
            <a:off x="17231391" y="-2067623"/>
            <a:ext cx="2543618" cy="4117981"/>
            <a:chOff x="0" y="0"/>
            <a:chExt cx="812800" cy="131588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1315880"/>
            </a:xfrm>
            <a:custGeom>
              <a:avLst/>
              <a:gdLst/>
              <a:ahLst/>
              <a:cxnLst/>
              <a:rect l="l" t="t" r="r" b="b"/>
              <a:pathLst>
                <a:path w="812800" h="1315880">
                  <a:moveTo>
                    <a:pt x="0" y="0"/>
                  </a:moveTo>
                  <a:lnTo>
                    <a:pt x="812800" y="0"/>
                  </a:lnTo>
                  <a:lnTo>
                    <a:pt x="812800" y="1315880"/>
                  </a:lnTo>
                  <a:lnTo>
                    <a:pt x="0" y="1315880"/>
                  </a:lnTo>
                  <a:close/>
                </a:path>
              </a:pathLst>
            </a:custGeom>
            <a:solidFill>
              <a:srgbClr val="000000">
                <a:alpha val="16863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38100"/>
              <a:ext cx="812800" cy="13539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 rot="-2700000">
            <a:off x="17255089" y="-1395736"/>
            <a:ext cx="2543618" cy="2543618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843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 rot="-2700000">
            <a:off x="62457" y="9437570"/>
            <a:ext cx="2543618" cy="2543618"/>
            <a:chOff x="0" y="0"/>
            <a:chExt cx="812800" cy="8128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 rot="-2700000">
            <a:off x="-1834081" y="7562236"/>
            <a:ext cx="2543618" cy="2543618"/>
            <a:chOff x="0" y="0"/>
            <a:chExt cx="812800" cy="81280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532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 rot="-2700000">
            <a:off x="-1638098" y="9154719"/>
            <a:ext cx="2543618" cy="2543618"/>
            <a:chOff x="0" y="0"/>
            <a:chExt cx="812800" cy="81280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843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44" name="Freeform 44"/>
          <p:cNvSpPr/>
          <p:nvPr/>
        </p:nvSpPr>
        <p:spPr>
          <a:xfrm>
            <a:off x="13878896" y="8910769"/>
            <a:ext cx="4138714" cy="1126249"/>
          </a:xfrm>
          <a:custGeom>
            <a:avLst/>
            <a:gdLst/>
            <a:ahLst/>
            <a:cxnLst/>
            <a:rect l="l" t="t" r="r" b="b"/>
            <a:pathLst>
              <a:path w="4138714" h="1126249">
                <a:moveTo>
                  <a:pt x="0" y="0"/>
                </a:moveTo>
                <a:lnTo>
                  <a:pt x="4138714" y="0"/>
                </a:lnTo>
                <a:lnTo>
                  <a:pt x="4138714" y="1126249"/>
                </a:lnTo>
                <a:lnTo>
                  <a:pt x="0" y="11262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228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5" name="TextBox 45"/>
          <p:cNvSpPr txBox="1"/>
          <p:nvPr/>
        </p:nvSpPr>
        <p:spPr>
          <a:xfrm>
            <a:off x="1468688" y="4057623"/>
            <a:ext cx="15350624" cy="1620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226"/>
              </a:lnSpc>
              <a:spcBef>
                <a:spcPct val="0"/>
              </a:spcBef>
            </a:pPr>
            <a:r>
              <a:rPr lang="en-US" sz="9447" b="1" dirty="0">
                <a:solidFill>
                  <a:srgbClr val="00843D"/>
                </a:solidFill>
                <a:latin typeface="Anantason ExtraExpanded Bold"/>
                <a:ea typeface="Anantason ExtraExpanded Bold"/>
                <a:cs typeface="Anantason ExtraExpanded Bold"/>
                <a:sym typeface="Anantason ExtraExpanded Bold"/>
              </a:rPr>
              <a:t>LEADING TOGETHER: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851533" y="5287228"/>
            <a:ext cx="14584933" cy="10478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00"/>
              </a:lnSpc>
              <a:spcBef>
                <a:spcPct val="0"/>
              </a:spcBef>
            </a:pPr>
            <a:r>
              <a:rPr lang="en-US" sz="6072" b="1" dirty="0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Governance That Transforms Districts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2EA86AA-2ABA-88B8-1C93-BDE292C75D59}"/>
              </a:ext>
            </a:extLst>
          </p:cNvPr>
          <p:cNvSpPr txBox="1"/>
          <p:nvPr/>
        </p:nvSpPr>
        <p:spPr>
          <a:xfrm>
            <a:off x="2034464" y="6958764"/>
            <a:ext cx="14584933" cy="20490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00"/>
              </a:lnSpc>
              <a:spcBef>
                <a:spcPct val="0"/>
              </a:spcBef>
            </a:pPr>
            <a:r>
              <a:rPr lang="en-US" sz="4800" b="1" dirty="0">
                <a:solidFill>
                  <a:schemeClr val="bg1">
                    <a:lumMod val="50000"/>
                  </a:schemeClr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Texans for Excellence in Education Conference</a:t>
            </a:r>
          </a:p>
          <a:p>
            <a:pPr algn="ctr">
              <a:lnSpc>
                <a:spcPts val="8500"/>
              </a:lnSpc>
              <a:spcBef>
                <a:spcPct val="0"/>
              </a:spcBef>
            </a:pPr>
            <a:r>
              <a:rPr lang="en-US" sz="4800" b="1" dirty="0">
                <a:solidFill>
                  <a:schemeClr val="bg1">
                    <a:lumMod val="50000"/>
                  </a:schemeClr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April 17-19, 2026</a:t>
            </a:r>
          </a:p>
        </p:txBody>
      </p:sp>
      <p:sp>
        <p:nvSpPr>
          <p:cNvPr id="49" name="Slide Number Placeholder 35">
            <a:extLst>
              <a:ext uri="{FF2B5EF4-FFF2-40B4-BE49-F238E27FC236}">
                <a16:creationId xmlns:a16="http://schemas.microsoft.com/office/drawing/2014/main" id="{EF024AB2-2883-786A-002E-2390C33BB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8113" y="9600730"/>
            <a:ext cx="2133600" cy="365125"/>
          </a:xfrm>
        </p:spPr>
        <p:txBody>
          <a:bodyPr/>
          <a:lstStyle/>
          <a:p>
            <a:pPr algn="l"/>
            <a:fld id="{B6F15528-21DE-4FAA-801E-634DDDAF4B2B}" type="slidenum">
              <a:rPr lang="en-US" sz="1600" b="1" smtClean="0">
                <a:solidFill>
                  <a:schemeClr val="bg1"/>
                </a:solidFill>
              </a:rPr>
              <a:pPr algn="l"/>
              <a:t>1</a:t>
            </a:fld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2700000">
            <a:off x="17560529" y="168558"/>
            <a:ext cx="2543618" cy="2543618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F0E0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2700000">
            <a:off x="15663990" y="-1706776"/>
            <a:ext cx="2543618" cy="2543618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532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2700000">
            <a:off x="17194434" y="-2052315"/>
            <a:ext cx="2586916" cy="4117981"/>
            <a:chOff x="0" y="0"/>
            <a:chExt cx="826636" cy="131588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26636" cy="1315880"/>
            </a:xfrm>
            <a:custGeom>
              <a:avLst/>
              <a:gdLst/>
              <a:ahLst/>
              <a:cxnLst/>
              <a:rect l="l" t="t" r="r" b="b"/>
              <a:pathLst>
                <a:path w="826636" h="1315880">
                  <a:moveTo>
                    <a:pt x="0" y="0"/>
                  </a:moveTo>
                  <a:lnTo>
                    <a:pt x="826636" y="0"/>
                  </a:lnTo>
                  <a:lnTo>
                    <a:pt x="826636" y="1315880"/>
                  </a:lnTo>
                  <a:lnTo>
                    <a:pt x="0" y="1315880"/>
                  </a:lnTo>
                  <a:close/>
                </a:path>
              </a:pathLst>
            </a:custGeom>
            <a:solidFill>
              <a:srgbClr val="000000">
                <a:alpha val="16863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26636" cy="13539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-2700000">
            <a:off x="17255089" y="-1395736"/>
            <a:ext cx="2543618" cy="2543618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843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13878896" y="8910769"/>
            <a:ext cx="4138714" cy="1126249"/>
          </a:xfrm>
          <a:custGeom>
            <a:avLst/>
            <a:gdLst/>
            <a:ahLst/>
            <a:cxnLst/>
            <a:rect l="l" t="t" r="r" b="b"/>
            <a:pathLst>
              <a:path w="4138714" h="1126249">
                <a:moveTo>
                  <a:pt x="0" y="0"/>
                </a:moveTo>
                <a:lnTo>
                  <a:pt x="4138714" y="0"/>
                </a:lnTo>
                <a:lnTo>
                  <a:pt x="4138714" y="1126249"/>
                </a:lnTo>
                <a:lnTo>
                  <a:pt x="0" y="11262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2281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5" name="Group 15"/>
          <p:cNvGrpSpPr/>
          <p:nvPr/>
        </p:nvGrpSpPr>
        <p:grpSpPr>
          <a:xfrm rot="-2700000">
            <a:off x="62457" y="9437570"/>
            <a:ext cx="2543618" cy="2543618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 rot="-2700000">
            <a:off x="-1834081" y="7562236"/>
            <a:ext cx="2543618" cy="2543618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532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 rot="-2700000">
            <a:off x="-1081477" y="8650388"/>
            <a:ext cx="2543618" cy="4117981"/>
            <a:chOff x="0" y="0"/>
            <a:chExt cx="812800" cy="131588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1315880"/>
            </a:xfrm>
            <a:custGeom>
              <a:avLst/>
              <a:gdLst/>
              <a:ahLst/>
              <a:cxnLst/>
              <a:rect l="l" t="t" r="r" b="b"/>
              <a:pathLst>
                <a:path w="812800" h="1315880">
                  <a:moveTo>
                    <a:pt x="0" y="0"/>
                  </a:moveTo>
                  <a:lnTo>
                    <a:pt x="812800" y="0"/>
                  </a:lnTo>
                  <a:lnTo>
                    <a:pt x="812800" y="1315880"/>
                  </a:lnTo>
                  <a:lnTo>
                    <a:pt x="0" y="1315880"/>
                  </a:lnTo>
                  <a:close/>
                </a:path>
              </a:pathLst>
            </a:custGeom>
            <a:solidFill>
              <a:srgbClr val="000000">
                <a:alpha val="16863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812800" cy="13539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 rot="-2700000">
            <a:off x="-1638098" y="9154719"/>
            <a:ext cx="2543618" cy="2543618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843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7" name="Freeform 27"/>
          <p:cNvSpPr/>
          <p:nvPr/>
        </p:nvSpPr>
        <p:spPr>
          <a:xfrm>
            <a:off x="9847511" y="1978708"/>
            <a:ext cx="6100742" cy="5932971"/>
          </a:xfrm>
          <a:custGeom>
            <a:avLst/>
            <a:gdLst/>
            <a:ahLst/>
            <a:cxnLst/>
            <a:rect l="l" t="t" r="r" b="b"/>
            <a:pathLst>
              <a:path w="6100742" h="5932971">
                <a:moveTo>
                  <a:pt x="0" y="0"/>
                </a:moveTo>
                <a:lnTo>
                  <a:pt x="6100742" y="0"/>
                </a:lnTo>
                <a:lnTo>
                  <a:pt x="6100742" y="5932971"/>
                </a:lnTo>
                <a:lnTo>
                  <a:pt x="0" y="593297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TextBox 28"/>
          <p:cNvSpPr txBox="1"/>
          <p:nvPr/>
        </p:nvSpPr>
        <p:spPr>
          <a:xfrm>
            <a:off x="369911" y="669112"/>
            <a:ext cx="16465180" cy="2752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18"/>
              </a:lnSpc>
            </a:pPr>
            <a:r>
              <a:rPr lang="en-US" sz="7118" b="1">
                <a:solidFill>
                  <a:srgbClr val="00843D"/>
                </a:solidFill>
                <a:latin typeface="Anantason ExtraExpanded Bold"/>
                <a:ea typeface="Anantason ExtraExpanded Bold"/>
                <a:cs typeface="Anantason ExtraExpanded Bold"/>
                <a:sym typeface="Anantason ExtraExpanded Bold"/>
              </a:rPr>
              <a:t>THE BOARD TO SUPERINTENDENT RELATIONSHIP</a:t>
            </a:r>
          </a:p>
        </p:txBody>
      </p:sp>
      <p:grpSp>
        <p:nvGrpSpPr>
          <p:cNvPr id="30" name="Group 30"/>
          <p:cNvGrpSpPr/>
          <p:nvPr/>
        </p:nvGrpSpPr>
        <p:grpSpPr>
          <a:xfrm>
            <a:off x="895788" y="4596966"/>
            <a:ext cx="6471385" cy="3138490"/>
            <a:chOff x="0" y="0"/>
            <a:chExt cx="1696183" cy="822614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696183" cy="822614"/>
            </a:xfrm>
            <a:custGeom>
              <a:avLst/>
              <a:gdLst/>
              <a:ahLst/>
              <a:cxnLst/>
              <a:rect l="l" t="t" r="r" b="b"/>
              <a:pathLst>
                <a:path w="1696183" h="822614">
                  <a:moveTo>
                    <a:pt x="23366" y="0"/>
                  </a:moveTo>
                  <a:lnTo>
                    <a:pt x="1672817" y="0"/>
                  </a:lnTo>
                  <a:cubicBezTo>
                    <a:pt x="1679014" y="0"/>
                    <a:pt x="1684957" y="2462"/>
                    <a:pt x="1689339" y="6844"/>
                  </a:cubicBezTo>
                  <a:cubicBezTo>
                    <a:pt x="1693721" y="11226"/>
                    <a:pt x="1696183" y="17169"/>
                    <a:pt x="1696183" y="23366"/>
                  </a:cubicBezTo>
                  <a:lnTo>
                    <a:pt x="1696183" y="799248"/>
                  </a:lnTo>
                  <a:cubicBezTo>
                    <a:pt x="1696183" y="805445"/>
                    <a:pt x="1693721" y="811389"/>
                    <a:pt x="1689339" y="815770"/>
                  </a:cubicBezTo>
                  <a:cubicBezTo>
                    <a:pt x="1684957" y="820152"/>
                    <a:pt x="1679014" y="822614"/>
                    <a:pt x="1672817" y="822614"/>
                  </a:cubicBezTo>
                  <a:lnTo>
                    <a:pt x="23366" y="822614"/>
                  </a:lnTo>
                  <a:cubicBezTo>
                    <a:pt x="17169" y="822614"/>
                    <a:pt x="11226" y="820152"/>
                    <a:pt x="6844" y="815770"/>
                  </a:cubicBezTo>
                  <a:cubicBezTo>
                    <a:pt x="2462" y="811389"/>
                    <a:pt x="0" y="805445"/>
                    <a:pt x="0" y="799248"/>
                  </a:cubicBezTo>
                  <a:lnTo>
                    <a:pt x="0" y="23366"/>
                  </a:lnTo>
                  <a:cubicBezTo>
                    <a:pt x="0" y="17169"/>
                    <a:pt x="2462" y="11226"/>
                    <a:pt x="6844" y="6844"/>
                  </a:cubicBezTo>
                  <a:cubicBezTo>
                    <a:pt x="11226" y="2462"/>
                    <a:pt x="17169" y="0"/>
                    <a:pt x="23366" y="0"/>
                  </a:cubicBezTo>
                  <a:close/>
                </a:path>
              </a:pathLst>
            </a:custGeom>
            <a:solidFill>
              <a:srgbClr val="00843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38100"/>
              <a:ext cx="1696183" cy="8607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549179" y="4739437"/>
            <a:ext cx="6419851" cy="28821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438907" lvl="1" indent="-719453" algn="l">
              <a:lnSpc>
                <a:spcPts val="7531"/>
              </a:lnSpc>
              <a:buFont typeface="Arial"/>
              <a:buChar char="•"/>
            </a:pPr>
            <a:r>
              <a:rPr lang="en-US" sz="6664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Professional</a:t>
            </a:r>
          </a:p>
          <a:p>
            <a:pPr marL="1438907" lvl="1" indent="-719453" algn="l">
              <a:lnSpc>
                <a:spcPts val="7531"/>
              </a:lnSpc>
              <a:buFont typeface="Arial"/>
              <a:buChar char="•"/>
            </a:pPr>
            <a:r>
              <a:rPr lang="en-US" sz="6664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Honest</a:t>
            </a:r>
          </a:p>
          <a:p>
            <a:pPr marL="1438907" lvl="1" indent="-719453" algn="l">
              <a:lnSpc>
                <a:spcPts val="7531"/>
              </a:lnSpc>
              <a:buFont typeface="Arial"/>
              <a:buChar char="•"/>
            </a:pPr>
            <a:r>
              <a:rPr lang="en-US" sz="6664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Goal-Driven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2009777" y="8759156"/>
            <a:ext cx="11576517" cy="1007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0"/>
              </a:lnSpc>
            </a:pPr>
            <a:r>
              <a:rPr lang="en-US" sz="3491" i="1">
                <a:solidFill>
                  <a:srgbClr val="00000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The quality of Board governance directly determines the quality of leadership a superintendent can provide.</a:t>
            </a:r>
          </a:p>
        </p:txBody>
      </p:sp>
      <p:sp>
        <p:nvSpPr>
          <p:cNvPr id="29" name="Slide Number Placeholder 35">
            <a:extLst>
              <a:ext uri="{FF2B5EF4-FFF2-40B4-BE49-F238E27FC236}">
                <a16:creationId xmlns:a16="http://schemas.microsoft.com/office/drawing/2014/main" id="{80CB1704-ED47-9D6B-54C7-F5E069222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8113" y="9600730"/>
            <a:ext cx="2133600" cy="365125"/>
          </a:xfrm>
        </p:spPr>
        <p:txBody>
          <a:bodyPr/>
          <a:lstStyle/>
          <a:p>
            <a:pPr algn="l"/>
            <a:fld id="{B6F15528-21DE-4FAA-801E-634DDDAF4B2B}" type="slidenum">
              <a:rPr lang="en-US" sz="1600" b="1" smtClean="0">
                <a:solidFill>
                  <a:schemeClr val="bg1"/>
                </a:solidFill>
              </a:rPr>
              <a:pPr algn="l"/>
              <a:t>10</a:t>
            </a:fld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2700000">
            <a:off x="17560529" y="168558"/>
            <a:ext cx="2543618" cy="2543618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F0E0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2700000">
            <a:off x="15663990" y="-1706776"/>
            <a:ext cx="2543618" cy="2543618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532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2700000">
            <a:off x="17194434" y="-2052315"/>
            <a:ext cx="2586916" cy="4117981"/>
            <a:chOff x="0" y="0"/>
            <a:chExt cx="826636" cy="131588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26636" cy="1315880"/>
            </a:xfrm>
            <a:custGeom>
              <a:avLst/>
              <a:gdLst/>
              <a:ahLst/>
              <a:cxnLst/>
              <a:rect l="l" t="t" r="r" b="b"/>
              <a:pathLst>
                <a:path w="826636" h="1315880">
                  <a:moveTo>
                    <a:pt x="0" y="0"/>
                  </a:moveTo>
                  <a:lnTo>
                    <a:pt x="826636" y="0"/>
                  </a:lnTo>
                  <a:lnTo>
                    <a:pt x="826636" y="1315880"/>
                  </a:lnTo>
                  <a:lnTo>
                    <a:pt x="0" y="1315880"/>
                  </a:lnTo>
                  <a:close/>
                </a:path>
              </a:pathLst>
            </a:custGeom>
            <a:solidFill>
              <a:srgbClr val="000000">
                <a:alpha val="16863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26636" cy="13539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-2700000">
            <a:off x="17255089" y="-1395736"/>
            <a:ext cx="2543618" cy="2543618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843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13878896" y="8910769"/>
            <a:ext cx="4138714" cy="1126249"/>
          </a:xfrm>
          <a:custGeom>
            <a:avLst/>
            <a:gdLst/>
            <a:ahLst/>
            <a:cxnLst/>
            <a:rect l="l" t="t" r="r" b="b"/>
            <a:pathLst>
              <a:path w="4138714" h="1126249">
                <a:moveTo>
                  <a:pt x="0" y="0"/>
                </a:moveTo>
                <a:lnTo>
                  <a:pt x="4138714" y="0"/>
                </a:lnTo>
                <a:lnTo>
                  <a:pt x="4138714" y="1126249"/>
                </a:lnTo>
                <a:lnTo>
                  <a:pt x="0" y="11262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2281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5" name="Group 15"/>
          <p:cNvGrpSpPr/>
          <p:nvPr/>
        </p:nvGrpSpPr>
        <p:grpSpPr>
          <a:xfrm rot="-2700000">
            <a:off x="62457" y="9437570"/>
            <a:ext cx="2543618" cy="2543618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 rot="-2700000">
            <a:off x="-1834081" y="7562236"/>
            <a:ext cx="2543618" cy="2543618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532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 rot="-2700000">
            <a:off x="-1081477" y="8650388"/>
            <a:ext cx="2543618" cy="4117981"/>
            <a:chOff x="0" y="0"/>
            <a:chExt cx="812800" cy="131588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1315880"/>
            </a:xfrm>
            <a:custGeom>
              <a:avLst/>
              <a:gdLst/>
              <a:ahLst/>
              <a:cxnLst/>
              <a:rect l="l" t="t" r="r" b="b"/>
              <a:pathLst>
                <a:path w="812800" h="1315880">
                  <a:moveTo>
                    <a:pt x="0" y="0"/>
                  </a:moveTo>
                  <a:lnTo>
                    <a:pt x="812800" y="0"/>
                  </a:lnTo>
                  <a:lnTo>
                    <a:pt x="812800" y="1315880"/>
                  </a:lnTo>
                  <a:lnTo>
                    <a:pt x="0" y="1315880"/>
                  </a:lnTo>
                  <a:close/>
                </a:path>
              </a:pathLst>
            </a:custGeom>
            <a:solidFill>
              <a:srgbClr val="000000">
                <a:alpha val="16863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812800" cy="13539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 rot="-2700000">
            <a:off x="-1638098" y="9154719"/>
            <a:ext cx="2543618" cy="2543618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843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1918788" y="791577"/>
            <a:ext cx="16465180" cy="949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18"/>
              </a:lnSpc>
            </a:pPr>
            <a:r>
              <a:rPr lang="en-US" sz="7118" b="1">
                <a:solidFill>
                  <a:srgbClr val="00843D"/>
                </a:solidFill>
                <a:latin typeface="Anantason ExtraExpanded Bold"/>
                <a:ea typeface="Anantason ExtraExpanded Bold"/>
                <a:cs typeface="Anantason ExtraExpanded Bold"/>
                <a:sym typeface="Anantason ExtraExpanded Bold"/>
              </a:rPr>
              <a:t>WHEN BOARDS: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623756" y="1819534"/>
            <a:ext cx="16565889" cy="195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72607" lvl="1" indent="-486304" algn="l">
              <a:lnSpc>
                <a:spcPts val="5135"/>
              </a:lnSpc>
              <a:buFont typeface="Arial"/>
              <a:buChar char="•"/>
            </a:pPr>
            <a:r>
              <a:rPr lang="en-US" sz="4504" b="1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Set clear goals</a:t>
            </a:r>
          </a:p>
          <a:p>
            <a:pPr marL="972607" lvl="1" indent="-486304" algn="l">
              <a:lnSpc>
                <a:spcPts val="5135"/>
              </a:lnSpc>
              <a:buFont typeface="Arial"/>
              <a:buChar char="•"/>
            </a:pPr>
            <a:r>
              <a:rPr lang="en-US" sz="4504" b="1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Avoid micromanagement</a:t>
            </a:r>
          </a:p>
          <a:p>
            <a:pPr marL="972607" lvl="1" indent="-486304" algn="l">
              <a:lnSpc>
                <a:spcPts val="5135"/>
              </a:lnSpc>
              <a:buFont typeface="Arial"/>
              <a:buChar char="•"/>
            </a:pPr>
            <a:r>
              <a:rPr lang="en-US" sz="4504" b="1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Provide consistent direction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623756" y="5373009"/>
            <a:ext cx="14324497" cy="195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72607" lvl="1" indent="-486304" algn="l">
              <a:lnSpc>
                <a:spcPts val="5135"/>
              </a:lnSpc>
              <a:buFont typeface="Arial"/>
              <a:buChar char="•"/>
            </a:pPr>
            <a:r>
              <a:rPr lang="en-US" sz="4504" b="1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Focus on curriculum &amp; instructional excellence</a:t>
            </a:r>
          </a:p>
          <a:p>
            <a:pPr marL="972607" lvl="1" indent="-486304" algn="l">
              <a:lnSpc>
                <a:spcPts val="5135"/>
              </a:lnSpc>
              <a:buFont typeface="Arial"/>
              <a:buChar char="•"/>
            </a:pPr>
            <a:r>
              <a:rPr lang="en-US" sz="4504" b="1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Develop leaders</a:t>
            </a:r>
          </a:p>
          <a:p>
            <a:pPr marL="972607" lvl="1" indent="-486304" algn="l">
              <a:lnSpc>
                <a:spcPts val="5135"/>
              </a:lnSpc>
              <a:buFont typeface="Arial"/>
              <a:buChar char="•"/>
            </a:pPr>
            <a:r>
              <a:rPr lang="en-US" sz="4504" b="1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Retain a strong staff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918788" y="4505599"/>
            <a:ext cx="12327756" cy="848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99"/>
              </a:lnSpc>
            </a:pPr>
            <a:r>
              <a:rPr lang="en-US" sz="6399" b="1">
                <a:solidFill>
                  <a:srgbClr val="00843D"/>
                </a:solidFill>
                <a:latin typeface="Anantason ExtraExpanded Bold"/>
                <a:ea typeface="Anantason ExtraExpanded Bold"/>
                <a:cs typeface="Anantason ExtraExpanded Bold"/>
                <a:sym typeface="Anantason ExtraExpanded Bold"/>
              </a:rPr>
              <a:t>SUPERINTENDENTS CAN:</a:t>
            </a:r>
          </a:p>
        </p:txBody>
      </p:sp>
      <p:sp>
        <p:nvSpPr>
          <p:cNvPr id="31" name="Freeform 31"/>
          <p:cNvSpPr/>
          <p:nvPr/>
        </p:nvSpPr>
        <p:spPr>
          <a:xfrm>
            <a:off x="368953" y="501847"/>
            <a:ext cx="1274288" cy="1298637"/>
          </a:xfrm>
          <a:custGeom>
            <a:avLst/>
            <a:gdLst/>
            <a:ahLst/>
            <a:cxnLst/>
            <a:rect l="l" t="t" r="r" b="b"/>
            <a:pathLst>
              <a:path w="1274288" h="1298637">
                <a:moveTo>
                  <a:pt x="0" y="0"/>
                </a:moveTo>
                <a:lnTo>
                  <a:pt x="1274288" y="0"/>
                </a:lnTo>
                <a:lnTo>
                  <a:pt x="1274288" y="1298637"/>
                </a:lnTo>
                <a:lnTo>
                  <a:pt x="0" y="12986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Freeform 32"/>
          <p:cNvSpPr/>
          <p:nvPr/>
        </p:nvSpPr>
        <p:spPr>
          <a:xfrm>
            <a:off x="349468" y="4218547"/>
            <a:ext cx="1274288" cy="1298637"/>
          </a:xfrm>
          <a:custGeom>
            <a:avLst/>
            <a:gdLst/>
            <a:ahLst/>
            <a:cxnLst/>
            <a:rect l="l" t="t" r="r" b="b"/>
            <a:pathLst>
              <a:path w="1274288" h="1298637">
                <a:moveTo>
                  <a:pt x="0" y="0"/>
                </a:moveTo>
                <a:lnTo>
                  <a:pt x="1274288" y="0"/>
                </a:lnTo>
                <a:lnTo>
                  <a:pt x="1274288" y="1298638"/>
                </a:lnTo>
                <a:lnTo>
                  <a:pt x="0" y="12986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Slide Number Placeholder 35">
            <a:extLst>
              <a:ext uri="{FF2B5EF4-FFF2-40B4-BE49-F238E27FC236}">
                <a16:creationId xmlns:a16="http://schemas.microsoft.com/office/drawing/2014/main" id="{3A985DDA-F9C0-F808-70E3-ECD2A5E1FD20}"/>
              </a:ext>
            </a:extLst>
          </p:cNvPr>
          <p:cNvSpPr txBox="1">
            <a:spLocks/>
          </p:cNvSpPr>
          <p:nvPr/>
        </p:nvSpPr>
        <p:spPr>
          <a:xfrm>
            <a:off x="198113" y="960073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1600" b="1" smtClean="0">
                <a:solidFill>
                  <a:schemeClr val="bg1"/>
                </a:solidFill>
              </a:rPr>
              <a:pPr algn="l"/>
              <a:t>11</a:t>
            </a:fld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2700000">
            <a:off x="17560529" y="168558"/>
            <a:ext cx="2543618" cy="2543618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F0E0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2700000">
            <a:off x="15663990" y="-1706776"/>
            <a:ext cx="2543618" cy="2543618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532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2700000">
            <a:off x="17194434" y="-2052315"/>
            <a:ext cx="2586916" cy="4117981"/>
            <a:chOff x="0" y="0"/>
            <a:chExt cx="826636" cy="131588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26636" cy="1315880"/>
            </a:xfrm>
            <a:custGeom>
              <a:avLst/>
              <a:gdLst/>
              <a:ahLst/>
              <a:cxnLst/>
              <a:rect l="l" t="t" r="r" b="b"/>
              <a:pathLst>
                <a:path w="826636" h="1315880">
                  <a:moveTo>
                    <a:pt x="0" y="0"/>
                  </a:moveTo>
                  <a:lnTo>
                    <a:pt x="826636" y="0"/>
                  </a:lnTo>
                  <a:lnTo>
                    <a:pt x="826636" y="1315880"/>
                  </a:lnTo>
                  <a:lnTo>
                    <a:pt x="0" y="1315880"/>
                  </a:lnTo>
                  <a:close/>
                </a:path>
              </a:pathLst>
            </a:custGeom>
            <a:solidFill>
              <a:srgbClr val="000000">
                <a:alpha val="16863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26636" cy="13539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-2700000">
            <a:off x="17255089" y="-1395736"/>
            <a:ext cx="2543618" cy="2543618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843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13878896" y="8910769"/>
            <a:ext cx="4138714" cy="1126249"/>
          </a:xfrm>
          <a:custGeom>
            <a:avLst/>
            <a:gdLst/>
            <a:ahLst/>
            <a:cxnLst/>
            <a:rect l="l" t="t" r="r" b="b"/>
            <a:pathLst>
              <a:path w="4138714" h="1126249">
                <a:moveTo>
                  <a:pt x="0" y="0"/>
                </a:moveTo>
                <a:lnTo>
                  <a:pt x="4138714" y="0"/>
                </a:lnTo>
                <a:lnTo>
                  <a:pt x="4138714" y="1126249"/>
                </a:lnTo>
                <a:lnTo>
                  <a:pt x="0" y="11262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2281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5" name="Group 15"/>
          <p:cNvGrpSpPr/>
          <p:nvPr/>
        </p:nvGrpSpPr>
        <p:grpSpPr>
          <a:xfrm rot="-2700000">
            <a:off x="62457" y="9437570"/>
            <a:ext cx="2543618" cy="2543618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 rot="-2700000">
            <a:off x="-1834081" y="7562236"/>
            <a:ext cx="2543618" cy="2543618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532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 rot="-2700000">
            <a:off x="-1081477" y="8650388"/>
            <a:ext cx="2543618" cy="4117981"/>
            <a:chOff x="0" y="0"/>
            <a:chExt cx="812800" cy="131588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1315880"/>
            </a:xfrm>
            <a:custGeom>
              <a:avLst/>
              <a:gdLst/>
              <a:ahLst/>
              <a:cxnLst/>
              <a:rect l="l" t="t" r="r" b="b"/>
              <a:pathLst>
                <a:path w="812800" h="1315880">
                  <a:moveTo>
                    <a:pt x="0" y="0"/>
                  </a:moveTo>
                  <a:lnTo>
                    <a:pt x="812800" y="0"/>
                  </a:lnTo>
                  <a:lnTo>
                    <a:pt x="812800" y="1315880"/>
                  </a:lnTo>
                  <a:lnTo>
                    <a:pt x="0" y="1315880"/>
                  </a:lnTo>
                  <a:close/>
                </a:path>
              </a:pathLst>
            </a:custGeom>
            <a:solidFill>
              <a:srgbClr val="000000">
                <a:alpha val="16863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812800" cy="13539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 rot="-2700000">
            <a:off x="-1638098" y="9154719"/>
            <a:ext cx="2543618" cy="2543618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843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604107" y="1221649"/>
            <a:ext cx="16465180" cy="9566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18"/>
              </a:lnSpc>
            </a:pPr>
            <a:r>
              <a:rPr lang="en-US" sz="7118" b="1" dirty="0">
                <a:solidFill>
                  <a:srgbClr val="00843D"/>
                </a:solidFill>
                <a:latin typeface="Anantason ExtraExpanded Bold"/>
                <a:ea typeface="Anantason ExtraExpanded Bold"/>
                <a:cs typeface="Anantason ExtraExpanded Bold"/>
                <a:sym typeface="Anantason ExtraExpanded Bold"/>
              </a:rPr>
              <a:t>Carroll ISD Board of Trustees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918788" y="3195993"/>
            <a:ext cx="14324497" cy="45872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35"/>
              </a:lnSpc>
            </a:pPr>
            <a:r>
              <a:rPr lang="en-US" sz="4504" b="1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Evaluates the superintendent based on district goals</a:t>
            </a:r>
          </a:p>
          <a:p>
            <a:pPr algn="l">
              <a:lnSpc>
                <a:spcPts val="2736"/>
              </a:lnSpc>
            </a:pPr>
            <a:endParaRPr lang="en-US" sz="4504" b="1">
              <a:solidFill>
                <a:srgbClr val="000000"/>
              </a:solidFill>
              <a:latin typeface="Public Sans Bold"/>
              <a:ea typeface="Public Sans Bold"/>
              <a:cs typeface="Public Sans Bold"/>
              <a:sym typeface="Public Sans Bold"/>
            </a:endParaRPr>
          </a:p>
          <a:p>
            <a:pPr algn="l">
              <a:lnSpc>
                <a:spcPts val="5135"/>
              </a:lnSpc>
            </a:pPr>
            <a:r>
              <a:rPr lang="en-US" sz="4504" b="1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Engages in strategic dialogue with the superintendent</a:t>
            </a:r>
          </a:p>
          <a:p>
            <a:pPr algn="l">
              <a:lnSpc>
                <a:spcPts val="2736"/>
              </a:lnSpc>
            </a:pPr>
            <a:endParaRPr lang="en-US" sz="4504" b="1">
              <a:solidFill>
                <a:srgbClr val="000000"/>
              </a:solidFill>
              <a:latin typeface="Public Sans Bold"/>
              <a:ea typeface="Public Sans Bold"/>
              <a:cs typeface="Public Sans Bold"/>
              <a:sym typeface="Public Sans Bold"/>
            </a:endParaRPr>
          </a:p>
          <a:p>
            <a:pPr algn="l">
              <a:lnSpc>
                <a:spcPts val="5135"/>
              </a:lnSpc>
            </a:pPr>
            <a:r>
              <a:rPr lang="en-US" sz="4504" b="1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Holds the superintendent accountable while giving him room to lead</a:t>
            </a:r>
          </a:p>
        </p:txBody>
      </p:sp>
      <p:sp>
        <p:nvSpPr>
          <p:cNvPr id="29" name="Freeform 29"/>
          <p:cNvSpPr/>
          <p:nvPr/>
        </p:nvSpPr>
        <p:spPr>
          <a:xfrm>
            <a:off x="966730" y="3176943"/>
            <a:ext cx="735072" cy="749118"/>
          </a:xfrm>
          <a:custGeom>
            <a:avLst/>
            <a:gdLst/>
            <a:ahLst/>
            <a:cxnLst/>
            <a:rect l="l" t="t" r="r" b="b"/>
            <a:pathLst>
              <a:path w="735072" h="749118">
                <a:moveTo>
                  <a:pt x="0" y="0"/>
                </a:moveTo>
                <a:lnTo>
                  <a:pt x="735073" y="0"/>
                </a:lnTo>
                <a:lnTo>
                  <a:pt x="735073" y="749118"/>
                </a:lnTo>
                <a:lnTo>
                  <a:pt x="0" y="7491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/>
          <p:cNvSpPr/>
          <p:nvPr/>
        </p:nvSpPr>
        <p:spPr>
          <a:xfrm>
            <a:off x="966730" y="4906084"/>
            <a:ext cx="735072" cy="749118"/>
          </a:xfrm>
          <a:custGeom>
            <a:avLst/>
            <a:gdLst/>
            <a:ahLst/>
            <a:cxnLst/>
            <a:rect l="l" t="t" r="r" b="b"/>
            <a:pathLst>
              <a:path w="735072" h="749118">
                <a:moveTo>
                  <a:pt x="0" y="0"/>
                </a:moveTo>
                <a:lnTo>
                  <a:pt x="735073" y="0"/>
                </a:lnTo>
                <a:lnTo>
                  <a:pt x="735073" y="749118"/>
                </a:lnTo>
                <a:lnTo>
                  <a:pt x="0" y="7491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1"/>
          <p:cNvSpPr/>
          <p:nvPr/>
        </p:nvSpPr>
        <p:spPr>
          <a:xfrm>
            <a:off x="966730" y="6513442"/>
            <a:ext cx="735072" cy="749118"/>
          </a:xfrm>
          <a:custGeom>
            <a:avLst/>
            <a:gdLst/>
            <a:ahLst/>
            <a:cxnLst/>
            <a:rect l="l" t="t" r="r" b="b"/>
            <a:pathLst>
              <a:path w="735072" h="749118">
                <a:moveTo>
                  <a:pt x="0" y="0"/>
                </a:moveTo>
                <a:lnTo>
                  <a:pt x="735073" y="0"/>
                </a:lnTo>
                <a:lnTo>
                  <a:pt x="735073" y="749118"/>
                </a:lnTo>
                <a:lnTo>
                  <a:pt x="0" y="7491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Slide Number Placeholder 35">
            <a:extLst>
              <a:ext uri="{FF2B5EF4-FFF2-40B4-BE49-F238E27FC236}">
                <a16:creationId xmlns:a16="http://schemas.microsoft.com/office/drawing/2014/main" id="{88961F29-E0D0-227B-4CCE-EA3B74936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8113" y="9600730"/>
            <a:ext cx="2133600" cy="365125"/>
          </a:xfrm>
        </p:spPr>
        <p:txBody>
          <a:bodyPr/>
          <a:lstStyle/>
          <a:p>
            <a:pPr algn="l"/>
            <a:fld id="{B6F15528-21DE-4FAA-801E-634DDDAF4B2B}" type="slidenum">
              <a:rPr lang="en-US" sz="1600" b="1" smtClean="0">
                <a:solidFill>
                  <a:schemeClr val="bg1"/>
                </a:solidFill>
              </a:rPr>
              <a:pPr algn="l"/>
              <a:t>12</a:t>
            </a:fld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2700000">
            <a:off x="17046927" y="7315619"/>
            <a:ext cx="367596" cy="367596"/>
            <a:chOff x="0" y="0"/>
            <a:chExt cx="295900" cy="2959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95900" cy="295900"/>
            </a:xfrm>
            <a:custGeom>
              <a:avLst/>
              <a:gdLst/>
              <a:ahLst/>
              <a:cxnLst/>
              <a:rect l="l" t="t" r="r" b="b"/>
              <a:pathLst>
                <a:path w="295900" h="295900">
                  <a:moveTo>
                    <a:pt x="0" y="0"/>
                  </a:moveTo>
                  <a:lnTo>
                    <a:pt x="295900" y="0"/>
                  </a:lnTo>
                  <a:lnTo>
                    <a:pt x="295900" y="295900"/>
                  </a:lnTo>
                  <a:lnTo>
                    <a:pt x="0" y="295900"/>
                  </a:lnTo>
                  <a:close/>
                </a:path>
              </a:pathLst>
            </a:custGeom>
            <a:solidFill>
              <a:srgbClr val="00843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95900" cy="334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2700000">
            <a:off x="17046927" y="6733443"/>
            <a:ext cx="367596" cy="367596"/>
            <a:chOff x="0" y="0"/>
            <a:chExt cx="295900" cy="2959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95900" cy="295900"/>
            </a:xfrm>
            <a:custGeom>
              <a:avLst/>
              <a:gdLst/>
              <a:ahLst/>
              <a:cxnLst/>
              <a:rect l="l" t="t" r="r" b="b"/>
              <a:pathLst>
                <a:path w="295900" h="295900">
                  <a:moveTo>
                    <a:pt x="0" y="0"/>
                  </a:moveTo>
                  <a:lnTo>
                    <a:pt x="295900" y="0"/>
                  </a:lnTo>
                  <a:lnTo>
                    <a:pt x="295900" y="295900"/>
                  </a:lnTo>
                  <a:lnTo>
                    <a:pt x="0" y="295900"/>
                  </a:lnTo>
                  <a:close/>
                </a:path>
              </a:pathLst>
            </a:custGeom>
            <a:solidFill>
              <a:srgbClr val="00532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95900" cy="334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2700000">
            <a:off x="17046927" y="6151267"/>
            <a:ext cx="367596" cy="367596"/>
            <a:chOff x="0" y="0"/>
            <a:chExt cx="295900" cy="2959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95900" cy="295900"/>
            </a:xfrm>
            <a:custGeom>
              <a:avLst/>
              <a:gdLst/>
              <a:ahLst/>
              <a:cxnLst/>
              <a:rect l="l" t="t" r="r" b="b"/>
              <a:pathLst>
                <a:path w="295900" h="295900">
                  <a:moveTo>
                    <a:pt x="0" y="0"/>
                  </a:moveTo>
                  <a:lnTo>
                    <a:pt x="295900" y="0"/>
                  </a:lnTo>
                  <a:lnTo>
                    <a:pt x="295900" y="295900"/>
                  </a:lnTo>
                  <a:lnTo>
                    <a:pt x="0" y="2959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95900" cy="334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AutoShape 11"/>
          <p:cNvSpPr/>
          <p:nvPr/>
        </p:nvSpPr>
        <p:spPr>
          <a:xfrm rot="-5400000">
            <a:off x="16092107" y="4520471"/>
            <a:ext cx="2324861" cy="0"/>
          </a:xfrm>
          <a:prstGeom prst="line">
            <a:avLst/>
          </a:prstGeom>
          <a:ln w="47625" cap="flat">
            <a:solidFill>
              <a:srgbClr val="00843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AutoShape 12"/>
          <p:cNvSpPr/>
          <p:nvPr/>
        </p:nvSpPr>
        <p:spPr>
          <a:xfrm>
            <a:off x="1033462" y="957147"/>
            <a:ext cx="3245337" cy="0"/>
          </a:xfrm>
          <a:prstGeom prst="line">
            <a:avLst/>
          </a:prstGeom>
          <a:ln w="47625" cap="flat">
            <a:solidFill>
              <a:srgbClr val="00843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" name="AutoShape 13"/>
          <p:cNvSpPr/>
          <p:nvPr/>
        </p:nvSpPr>
        <p:spPr>
          <a:xfrm rot="5400000">
            <a:off x="-1946584" y="3913382"/>
            <a:ext cx="5960094" cy="0"/>
          </a:xfrm>
          <a:prstGeom prst="line">
            <a:avLst/>
          </a:prstGeom>
          <a:ln w="47625" cap="flat">
            <a:solidFill>
              <a:srgbClr val="00843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4" name="Group 14"/>
          <p:cNvGrpSpPr/>
          <p:nvPr/>
        </p:nvGrpSpPr>
        <p:grpSpPr>
          <a:xfrm rot="-2700000">
            <a:off x="4554018" y="788961"/>
            <a:ext cx="385838" cy="385838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 rot="-2700000">
            <a:off x="5178817" y="788961"/>
            <a:ext cx="385838" cy="385838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532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 rot="-2700000">
            <a:off x="5803616" y="788961"/>
            <a:ext cx="385838" cy="385838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843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 rot="-2700000">
            <a:off x="17560529" y="168558"/>
            <a:ext cx="2543618" cy="2543618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 rot="-2700000">
            <a:off x="15663990" y="-1706776"/>
            <a:ext cx="2543618" cy="2543618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532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 rot="-2700000">
            <a:off x="17231391" y="-2067623"/>
            <a:ext cx="2543618" cy="4117981"/>
            <a:chOff x="0" y="0"/>
            <a:chExt cx="812800" cy="131588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1315880"/>
            </a:xfrm>
            <a:custGeom>
              <a:avLst/>
              <a:gdLst/>
              <a:ahLst/>
              <a:cxnLst/>
              <a:rect l="l" t="t" r="r" b="b"/>
              <a:pathLst>
                <a:path w="812800" h="1315880">
                  <a:moveTo>
                    <a:pt x="0" y="0"/>
                  </a:moveTo>
                  <a:lnTo>
                    <a:pt x="812800" y="0"/>
                  </a:lnTo>
                  <a:lnTo>
                    <a:pt x="812800" y="1315880"/>
                  </a:lnTo>
                  <a:lnTo>
                    <a:pt x="0" y="1315880"/>
                  </a:lnTo>
                  <a:close/>
                </a:path>
              </a:pathLst>
            </a:custGeom>
            <a:solidFill>
              <a:srgbClr val="000000">
                <a:alpha val="16863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38100"/>
              <a:ext cx="812800" cy="13539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 rot="-2700000">
            <a:off x="17255089" y="-1395736"/>
            <a:ext cx="2543618" cy="2543618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843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 rot="-2700000">
            <a:off x="62457" y="9437570"/>
            <a:ext cx="2543618" cy="2543618"/>
            <a:chOff x="0" y="0"/>
            <a:chExt cx="812800" cy="8128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 rot="-2700000">
            <a:off x="-1834081" y="7562236"/>
            <a:ext cx="2543618" cy="2543618"/>
            <a:chOff x="0" y="0"/>
            <a:chExt cx="812800" cy="81280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532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 rot="-2700000">
            <a:off x="-1638098" y="9154719"/>
            <a:ext cx="2543618" cy="2543618"/>
            <a:chOff x="0" y="0"/>
            <a:chExt cx="812800" cy="81280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843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44" name="Freeform 44"/>
          <p:cNvSpPr/>
          <p:nvPr/>
        </p:nvSpPr>
        <p:spPr>
          <a:xfrm>
            <a:off x="13878896" y="8910769"/>
            <a:ext cx="4138714" cy="1126249"/>
          </a:xfrm>
          <a:custGeom>
            <a:avLst/>
            <a:gdLst/>
            <a:ahLst/>
            <a:cxnLst/>
            <a:rect l="l" t="t" r="r" b="b"/>
            <a:pathLst>
              <a:path w="4138714" h="1126249">
                <a:moveTo>
                  <a:pt x="0" y="0"/>
                </a:moveTo>
                <a:lnTo>
                  <a:pt x="4138714" y="0"/>
                </a:lnTo>
                <a:lnTo>
                  <a:pt x="4138714" y="1126249"/>
                </a:lnTo>
                <a:lnTo>
                  <a:pt x="0" y="11262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228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5" name="Freeform 45"/>
          <p:cNvSpPr/>
          <p:nvPr/>
        </p:nvSpPr>
        <p:spPr>
          <a:xfrm rot="-952026">
            <a:off x="1286194" y="1874174"/>
            <a:ext cx="2966014" cy="3015356"/>
          </a:xfrm>
          <a:custGeom>
            <a:avLst/>
            <a:gdLst/>
            <a:ahLst/>
            <a:cxnLst/>
            <a:rect l="l" t="t" r="r" b="b"/>
            <a:pathLst>
              <a:path w="2966014" h="3015356">
                <a:moveTo>
                  <a:pt x="0" y="0"/>
                </a:moveTo>
                <a:lnTo>
                  <a:pt x="2966014" y="0"/>
                </a:lnTo>
                <a:lnTo>
                  <a:pt x="2966014" y="3015356"/>
                </a:lnTo>
                <a:lnTo>
                  <a:pt x="0" y="301535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7" name="TextBox 47"/>
          <p:cNvSpPr txBox="1"/>
          <p:nvPr/>
        </p:nvSpPr>
        <p:spPr>
          <a:xfrm>
            <a:off x="1410444" y="4783295"/>
            <a:ext cx="15467111" cy="1290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83"/>
              </a:lnSpc>
              <a:spcBef>
                <a:spcPct val="0"/>
              </a:spcBef>
            </a:pPr>
            <a:r>
              <a:rPr lang="en-US" sz="7773" b="1">
                <a:solidFill>
                  <a:srgbClr val="00843D"/>
                </a:solidFill>
                <a:latin typeface="Anantason ExtraExpanded Bold"/>
                <a:ea typeface="Anantason ExtraExpanded Bold"/>
                <a:cs typeface="Anantason ExtraExpanded Bold"/>
                <a:sym typeface="Anantason ExtraExpanded Bold"/>
              </a:rPr>
              <a:t>GOVERNANCE PRACTICES</a:t>
            </a:r>
          </a:p>
        </p:txBody>
      </p:sp>
      <p:sp>
        <p:nvSpPr>
          <p:cNvPr id="46" name="Slide Number Placeholder 35">
            <a:extLst>
              <a:ext uri="{FF2B5EF4-FFF2-40B4-BE49-F238E27FC236}">
                <a16:creationId xmlns:a16="http://schemas.microsoft.com/office/drawing/2014/main" id="{28B6A26F-4489-3CC9-7AC4-5852D6677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8113" y="9600730"/>
            <a:ext cx="2133600" cy="365125"/>
          </a:xfrm>
        </p:spPr>
        <p:txBody>
          <a:bodyPr/>
          <a:lstStyle/>
          <a:p>
            <a:pPr algn="l"/>
            <a:fld id="{B6F15528-21DE-4FAA-801E-634DDDAF4B2B}" type="slidenum">
              <a:rPr lang="en-US" sz="1600" b="1" smtClean="0">
                <a:solidFill>
                  <a:schemeClr val="bg1"/>
                </a:solidFill>
              </a:rPr>
              <a:pPr algn="l"/>
              <a:t>13</a:t>
            </a:fld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2700000">
            <a:off x="17560529" y="168558"/>
            <a:ext cx="2543618" cy="2543618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F0E0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2700000">
            <a:off x="15663990" y="-1706776"/>
            <a:ext cx="2543618" cy="2543618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532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2700000">
            <a:off x="17194434" y="-2052315"/>
            <a:ext cx="2586916" cy="4117981"/>
            <a:chOff x="0" y="0"/>
            <a:chExt cx="826636" cy="131588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26636" cy="1315880"/>
            </a:xfrm>
            <a:custGeom>
              <a:avLst/>
              <a:gdLst/>
              <a:ahLst/>
              <a:cxnLst/>
              <a:rect l="l" t="t" r="r" b="b"/>
              <a:pathLst>
                <a:path w="826636" h="1315880">
                  <a:moveTo>
                    <a:pt x="0" y="0"/>
                  </a:moveTo>
                  <a:lnTo>
                    <a:pt x="826636" y="0"/>
                  </a:lnTo>
                  <a:lnTo>
                    <a:pt x="826636" y="1315880"/>
                  </a:lnTo>
                  <a:lnTo>
                    <a:pt x="0" y="1315880"/>
                  </a:lnTo>
                  <a:close/>
                </a:path>
              </a:pathLst>
            </a:custGeom>
            <a:solidFill>
              <a:srgbClr val="000000">
                <a:alpha val="16863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26636" cy="13539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-2700000">
            <a:off x="17255089" y="-1395736"/>
            <a:ext cx="2543618" cy="2543618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843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369988" y="1548494"/>
            <a:ext cx="8647622" cy="8488524"/>
            <a:chOff x="0" y="0"/>
            <a:chExt cx="11530163" cy="1131803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1105819" cy="11318032"/>
            </a:xfrm>
            <a:custGeom>
              <a:avLst/>
              <a:gdLst/>
              <a:ahLst/>
              <a:cxnLst/>
              <a:rect l="l" t="t" r="r" b="b"/>
              <a:pathLst>
                <a:path w="11105819" h="11318032">
                  <a:moveTo>
                    <a:pt x="0" y="0"/>
                  </a:moveTo>
                  <a:lnTo>
                    <a:pt x="11105819" y="0"/>
                  </a:lnTo>
                  <a:lnTo>
                    <a:pt x="11105819" y="11318032"/>
                  </a:lnTo>
                  <a:lnTo>
                    <a:pt x="0" y="11318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0000"/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" name="Group 16"/>
            <p:cNvGrpSpPr/>
            <p:nvPr/>
          </p:nvGrpSpPr>
          <p:grpSpPr>
            <a:xfrm>
              <a:off x="6068590" y="9876722"/>
              <a:ext cx="1406199" cy="1406199"/>
              <a:chOff x="0" y="0"/>
              <a:chExt cx="812800" cy="8128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9" name="Freeform 19"/>
            <p:cNvSpPr/>
            <p:nvPr/>
          </p:nvSpPr>
          <p:spPr>
            <a:xfrm>
              <a:off x="6011877" y="9816367"/>
              <a:ext cx="5518286" cy="1501665"/>
            </a:xfrm>
            <a:custGeom>
              <a:avLst/>
              <a:gdLst/>
              <a:ahLst/>
              <a:cxnLst/>
              <a:rect l="l" t="t" r="r" b="b"/>
              <a:pathLst>
                <a:path w="5518286" h="1501665">
                  <a:moveTo>
                    <a:pt x="0" y="0"/>
                  </a:moveTo>
                  <a:lnTo>
                    <a:pt x="5518286" y="0"/>
                  </a:lnTo>
                  <a:lnTo>
                    <a:pt x="5518286" y="1501665"/>
                  </a:lnTo>
                  <a:lnTo>
                    <a:pt x="0" y="15016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b="-228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" name="Freeform 20"/>
          <p:cNvSpPr/>
          <p:nvPr/>
        </p:nvSpPr>
        <p:spPr>
          <a:xfrm>
            <a:off x="394335" y="1540225"/>
            <a:ext cx="8337479" cy="8496793"/>
          </a:xfrm>
          <a:custGeom>
            <a:avLst/>
            <a:gdLst/>
            <a:ahLst/>
            <a:cxnLst/>
            <a:rect l="l" t="t" r="r" b="b"/>
            <a:pathLst>
              <a:path w="8337479" h="8496793">
                <a:moveTo>
                  <a:pt x="0" y="0"/>
                </a:moveTo>
                <a:lnTo>
                  <a:pt x="8337478" y="0"/>
                </a:lnTo>
                <a:lnTo>
                  <a:pt x="8337478" y="8496793"/>
                </a:lnTo>
                <a:lnTo>
                  <a:pt x="0" y="84967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1" name="Group 21"/>
          <p:cNvGrpSpPr/>
          <p:nvPr/>
        </p:nvGrpSpPr>
        <p:grpSpPr>
          <a:xfrm rot="-2700000">
            <a:off x="62457" y="9437570"/>
            <a:ext cx="2543618" cy="2543618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 rot="-2700000">
            <a:off x="-1834081" y="7562236"/>
            <a:ext cx="2543618" cy="2543618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532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 rot="-2700000">
            <a:off x="-1081477" y="8650388"/>
            <a:ext cx="2543618" cy="4117981"/>
            <a:chOff x="0" y="0"/>
            <a:chExt cx="812800" cy="131588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2800" cy="1315880"/>
            </a:xfrm>
            <a:custGeom>
              <a:avLst/>
              <a:gdLst/>
              <a:ahLst/>
              <a:cxnLst/>
              <a:rect l="l" t="t" r="r" b="b"/>
              <a:pathLst>
                <a:path w="812800" h="1315880">
                  <a:moveTo>
                    <a:pt x="0" y="0"/>
                  </a:moveTo>
                  <a:lnTo>
                    <a:pt x="812800" y="0"/>
                  </a:lnTo>
                  <a:lnTo>
                    <a:pt x="812800" y="1315880"/>
                  </a:lnTo>
                  <a:lnTo>
                    <a:pt x="0" y="1315880"/>
                  </a:lnTo>
                  <a:close/>
                </a:path>
              </a:pathLst>
            </a:custGeom>
            <a:solidFill>
              <a:srgbClr val="000000">
                <a:alpha val="16863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812800" cy="13539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 rot="-2700000">
            <a:off x="-1638098" y="9154719"/>
            <a:ext cx="2543618" cy="2543618"/>
            <a:chOff x="0" y="0"/>
            <a:chExt cx="812800" cy="8128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843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2022712" y="778827"/>
            <a:ext cx="16465180" cy="575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00"/>
              </a:lnSpc>
            </a:pPr>
            <a:r>
              <a:rPr lang="en-US" sz="4300" b="1">
                <a:solidFill>
                  <a:srgbClr val="000000"/>
                </a:solidFill>
                <a:latin typeface="Anantason ExtraExpanded Bold"/>
                <a:ea typeface="Anantason ExtraExpanded Bold"/>
                <a:cs typeface="Anantason ExtraExpanded Bold"/>
                <a:sym typeface="Anantason ExtraExpanded Bold"/>
              </a:rPr>
              <a:t>GOVERN THROUGH VISION, NOT REACTION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711517" y="2613550"/>
            <a:ext cx="7703113" cy="126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57"/>
              </a:lnSpc>
            </a:pPr>
            <a:r>
              <a:rPr lang="en-US" sz="4348" b="1" i="1">
                <a:solidFill>
                  <a:srgbClr val="000000"/>
                </a:solidFill>
                <a:latin typeface="Public Sans Bold Italics"/>
                <a:ea typeface="Public Sans Bold Italics"/>
                <a:cs typeface="Public Sans Bold Italics"/>
                <a:sym typeface="Public Sans Bold Italics"/>
              </a:rPr>
              <a:t>Boards that</a:t>
            </a:r>
          </a:p>
          <a:p>
            <a:pPr algn="ctr">
              <a:lnSpc>
                <a:spcPts val="4957"/>
              </a:lnSpc>
            </a:pPr>
            <a:r>
              <a:rPr lang="en-US" sz="4348" b="1" i="1">
                <a:solidFill>
                  <a:srgbClr val="000000"/>
                </a:solidFill>
                <a:latin typeface="Public Sans Bold Italics"/>
                <a:ea typeface="Public Sans Bold Italics"/>
                <a:cs typeface="Public Sans Bold Italics"/>
                <a:sym typeface="Public Sans Bold Italics"/>
              </a:rPr>
              <a:t>spend their time: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319644" y="4779348"/>
            <a:ext cx="8412169" cy="16615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4645" lvl="1" indent="-412322" algn="l">
              <a:lnSpc>
                <a:spcPts val="4316"/>
              </a:lnSpc>
              <a:buFont typeface="Arial"/>
              <a:buChar char="•"/>
            </a:pPr>
            <a:r>
              <a:rPr lang="en-US" sz="3819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Looking forward</a:t>
            </a:r>
          </a:p>
          <a:p>
            <a:pPr marL="824645" lvl="1" indent="-412322" algn="l">
              <a:lnSpc>
                <a:spcPts val="4316"/>
              </a:lnSpc>
              <a:buFont typeface="Arial"/>
              <a:buChar char="•"/>
            </a:pPr>
            <a:r>
              <a:rPr lang="en-US" sz="3819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Monitoring progress</a:t>
            </a:r>
          </a:p>
          <a:p>
            <a:pPr marL="824645" lvl="1" indent="-412322" algn="l">
              <a:lnSpc>
                <a:spcPts val="4316"/>
              </a:lnSpc>
              <a:buFont typeface="Arial"/>
              <a:buChar char="•"/>
            </a:pPr>
            <a:r>
              <a:rPr lang="en-US" sz="3819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&amp; Aligning resources to priorities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835934" y="7382030"/>
            <a:ext cx="5222535" cy="13106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35"/>
              </a:lnSpc>
            </a:pPr>
            <a:r>
              <a:rPr lang="en-US" sz="4504" b="1" i="1">
                <a:solidFill>
                  <a:srgbClr val="000000"/>
                </a:solidFill>
                <a:latin typeface="Public Sans Bold Italics"/>
                <a:ea typeface="Public Sans Bold Italics"/>
                <a:cs typeface="Public Sans Bold Italics"/>
                <a:sym typeface="Public Sans Bold Italics"/>
              </a:rPr>
              <a:t>Tend to be</a:t>
            </a:r>
          </a:p>
          <a:p>
            <a:pPr algn="ctr">
              <a:lnSpc>
                <a:spcPts val="5135"/>
              </a:lnSpc>
            </a:pPr>
            <a:r>
              <a:rPr lang="en-US" sz="4504" b="1" i="1">
                <a:solidFill>
                  <a:srgbClr val="000000"/>
                </a:solidFill>
                <a:latin typeface="Public Sans Bold Italics"/>
                <a:ea typeface="Public Sans Bold Italics"/>
                <a:cs typeface="Public Sans Bold Italics"/>
                <a:sym typeface="Public Sans Bold Italics"/>
              </a:rPr>
              <a:t>high-functioning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0611327" y="2613550"/>
            <a:ext cx="6164945" cy="1271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59"/>
              </a:lnSpc>
            </a:pPr>
            <a:r>
              <a:rPr lang="en-US" sz="4350" b="1" i="1">
                <a:solidFill>
                  <a:srgbClr val="000000"/>
                </a:solidFill>
                <a:latin typeface="Public Sans Bold Italics"/>
                <a:ea typeface="Public Sans Bold Italics"/>
                <a:cs typeface="Public Sans Bold Italics"/>
                <a:sym typeface="Public Sans Bold Italics"/>
              </a:rPr>
              <a:t>While Boards that spend their time: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9432931" y="4779348"/>
            <a:ext cx="7826369" cy="1653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4737" lvl="1" indent="-412369" algn="l">
              <a:lnSpc>
                <a:spcPts val="4316"/>
              </a:lnSpc>
              <a:buFont typeface="Arial"/>
              <a:buChar char="•"/>
            </a:pPr>
            <a:r>
              <a:rPr lang="en-US" sz="3819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Reacting to emails</a:t>
            </a:r>
          </a:p>
          <a:p>
            <a:pPr marL="824737" lvl="1" indent="-412369" algn="l">
              <a:lnSpc>
                <a:spcPts val="4316"/>
              </a:lnSpc>
              <a:buFont typeface="Arial"/>
              <a:buChar char="•"/>
            </a:pPr>
            <a:r>
              <a:rPr lang="en-US" sz="3819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Responding to social media</a:t>
            </a:r>
          </a:p>
          <a:p>
            <a:pPr marL="824737" lvl="1" indent="-412369" algn="l">
              <a:lnSpc>
                <a:spcPts val="4316"/>
              </a:lnSpc>
              <a:buFont typeface="Arial"/>
              <a:buChar char="•"/>
            </a:pPr>
            <a:r>
              <a:rPr lang="en-US" sz="3819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&amp; Revisiting past decisions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1082532" y="7382030"/>
            <a:ext cx="5222535" cy="13106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35"/>
              </a:lnSpc>
            </a:pPr>
            <a:r>
              <a:rPr lang="en-US" sz="4504" b="1" i="1">
                <a:solidFill>
                  <a:srgbClr val="000000"/>
                </a:solidFill>
                <a:latin typeface="Public Sans Bold Italics"/>
                <a:ea typeface="Public Sans Bold Italics"/>
                <a:cs typeface="Public Sans Bold Italics"/>
                <a:sym typeface="Public Sans Bold Italics"/>
              </a:rPr>
              <a:t>Tend to be</a:t>
            </a:r>
          </a:p>
          <a:p>
            <a:pPr algn="ctr">
              <a:lnSpc>
                <a:spcPts val="5135"/>
              </a:lnSpc>
            </a:pPr>
            <a:r>
              <a:rPr lang="en-US" sz="4504" b="1" i="1">
                <a:solidFill>
                  <a:srgbClr val="000000"/>
                </a:solidFill>
                <a:latin typeface="Public Sans Bold Italics"/>
                <a:ea typeface="Public Sans Bold Italics"/>
                <a:cs typeface="Public Sans Bold Italics"/>
                <a:sym typeface="Public Sans Bold Italics"/>
              </a:rPr>
              <a:t>low-functioning</a:t>
            </a:r>
          </a:p>
        </p:txBody>
      </p:sp>
      <p:grpSp>
        <p:nvGrpSpPr>
          <p:cNvPr id="40" name="Group 40"/>
          <p:cNvGrpSpPr/>
          <p:nvPr/>
        </p:nvGrpSpPr>
        <p:grpSpPr>
          <a:xfrm rot="-2700000">
            <a:off x="479755" y="466952"/>
            <a:ext cx="1123495" cy="1123495"/>
            <a:chOff x="0" y="0"/>
            <a:chExt cx="295900" cy="295900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295900" cy="295900"/>
            </a:xfrm>
            <a:custGeom>
              <a:avLst/>
              <a:gdLst/>
              <a:ahLst/>
              <a:cxnLst/>
              <a:rect l="l" t="t" r="r" b="b"/>
              <a:pathLst>
                <a:path w="295900" h="295900">
                  <a:moveTo>
                    <a:pt x="0" y="0"/>
                  </a:moveTo>
                  <a:lnTo>
                    <a:pt x="295900" y="0"/>
                  </a:lnTo>
                  <a:lnTo>
                    <a:pt x="295900" y="295900"/>
                  </a:lnTo>
                  <a:lnTo>
                    <a:pt x="0" y="295900"/>
                  </a:lnTo>
                  <a:close/>
                </a:path>
              </a:pathLst>
            </a:custGeom>
            <a:solidFill>
              <a:srgbClr val="00843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0" y="-38100"/>
              <a:ext cx="295900" cy="334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43" name="TextBox 43"/>
          <p:cNvSpPr txBox="1"/>
          <p:nvPr/>
        </p:nvSpPr>
        <p:spPr>
          <a:xfrm>
            <a:off x="645212" y="434250"/>
            <a:ext cx="792581" cy="10771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80"/>
              </a:lnSpc>
              <a:spcBef>
                <a:spcPct val="0"/>
              </a:spcBef>
            </a:pPr>
            <a:r>
              <a:rPr lang="en-US" sz="6342">
                <a:solidFill>
                  <a:srgbClr val="FFFFFF"/>
                </a:solidFill>
                <a:latin typeface="Anantason ExtraExpanded"/>
                <a:ea typeface="Anantason ExtraExpanded"/>
                <a:cs typeface="Anantason ExtraExpanded"/>
                <a:sym typeface="Anantason ExtraExpanded"/>
              </a:rPr>
              <a:t>1</a:t>
            </a:r>
          </a:p>
        </p:txBody>
      </p:sp>
      <p:sp>
        <p:nvSpPr>
          <p:cNvPr id="45" name="Slide Number Placeholder 35">
            <a:extLst>
              <a:ext uri="{FF2B5EF4-FFF2-40B4-BE49-F238E27FC236}">
                <a16:creationId xmlns:a16="http://schemas.microsoft.com/office/drawing/2014/main" id="{883F67A1-F21D-7189-A461-FDC4587BF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8113" y="9600730"/>
            <a:ext cx="2133600" cy="365125"/>
          </a:xfrm>
        </p:spPr>
        <p:txBody>
          <a:bodyPr/>
          <a:lstStyle/>
          <a:p>
            <a:pPr algn="l"/>
            <a:fld id="{B6F15528-21DE-4FAA-801E-634DDDAF4B2B}" type="slidenum">
              <a:rPr lang="en-US" sz="1600" b="1" smtClean="0">
                <a:solidFill>
                  <a:schemeClr val="bg1"/>
                </a:solidFill>
              </a:rPr>
              <a:pPr algn="l"/>
              <a:t>14</a:t>
            </a:fld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2700000">
            <a:off x="17560529" y="168558"/>
            <a:ext cx="2543618" cy="2543618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F0E0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2700000">
            <a:off x="15663990" y="-1706776"/>
            <a:ext cx="2543618" cy="2543618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532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2700000">
            <a:off x="17194434" y="-2052315"/>
            <a:ext cx="2586916" cy="4117981"/>
            <a:chOff x="0" y="0"/>
            <a:chExt cx="826636" cy="131588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26636" cy="1315880"/>
            </a:xfrm>
            <a:custGeom>
              <a:avLst/>
              <a:gdLst/>
              <a:ahLst/>
              <a:cxnLst/>
              <a:rect l="l" t="t" r="r" b="b"/>
              <a:pathLst>
                <a:path w="826636" h="1315880">
                  <a:moveTo>
                    <a:pt x="0" y="0"/>
                  </a:moveTo>
                  <a:lnTo>
                    <a:pt x="826636" y="0"/>
                  </a:lnTo>
                  <a:lnTo>
                    <a:pt x="826636" y="1315880"/>
                  </a:lnTo>
                  <a:lnTo>
                    <a:pt x="0" y="1315880"/>
                  </a:lnTo>
                  <a:close/>
                </a:path>
              </a:pathLst>
            </a:custGeom>
            <a:solidFill>
              <a:srgbClr val="000000">
                <a:alpha val="16863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26636" cy="13539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-2700000">
            <a:off x="17255089" y="-1395736"/>
            <a:ext cx="2543618" cy="2543618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843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 rot="-2700000">
            <a:off x="62457" y="9437570"/>
            <a:ext cx="2543618" cy="2543618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 rot="-2700000">
            <a:off x="-1834081" y="7562236"/>
            <a:ext cx="2543618" cy="2543618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532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 rot="-2700000">
            <a:off x="-1081477" y="8650388"/>
            <a:ext cx="2543618" cy="4117981"/>
            <a:chOff x="0" y="0"/>
            <a:chExt cx="812800" cy="131588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1315880"/>
            </a:xfrm>
            <a:custGeom>
              <a:avLst/>
              <a:gdLst/>
              <a:ahLst/>
              <a:cxnLst/>
              <a:rect l="l" t="t" r="r" b="b"/>
              <a:pathLst>
                <a:path w="812800" h="1315880">
                  <a:moveTo>
                    <a:pt x="0" y="0"/>
                  </a:moveTo>
                  <a:lnTo>
                    <a:pt x="812800" y="0"/>
                  </a:lnTo>
                  <a:lnTo>
                    <a:pt x="812800" y="1315880"/>
                  </a:lnTo>
                  <a:lnTo>
                    <a:pt x="0" y="1315880"/>
                  </a:lnTo>
                  <a:close/>
                </a:path>
              </a:pathLst>
            </a:custGeom>
            <a:solidFill>
              <a:srgbClr val="000000">
                <a:alpha val="16863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812800" cy="13539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 rot="-2700000">
            <a:off x="-1638098" y="9154719"/>
            <a:ext cx="2543618" cy="2543618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843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 rot="-2700000">
            <a:off x="479755" y="466952"/>
            <a:ext cx="1123495" cy="1123495"/>
            <a:chOff x="0" y="0"/>
            <a:chExt cx="295900" cy="2959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295900" cy="295900"/>
            </a:xfrm>
            <a:custGeom>
              <a:avLst/>
              <a:gdLst/>
              <a:ahLst/>
              <a:cxnLst/>
              <a:rect l="l" t="t" r="r" b="b"/>
              <a:pathLst>
                <a:path w="295900" h="295900">
                  <a:moveTo>
                    <a:pt x="0" y="0"/>
                  </a:moveTo>
                  <a:lnTo>
                    <a:pt x="295900" y="0"/>
                  </a:lnTo>
                  <a:lnTo>
                    <a:pt x="295900" y="295900"/>
                  </a:lnTo>
                  <a:lnTo>
                    <a:pt x="0" y="295900"/>
                  </a:lnTo>
                  <a:close/>
                </a:path>
              </a:pathLst>
            </a:custGeom>
            <a:solidFill>
              <a:srgbClr val="00843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295900" cy="334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0970501" y="2048685"/>
            <a:ext cx="5816789" cy="6305463"/>
            <a:chOff x="0" y="0"/>
            <a:chExt cx="7755719" cy="8407284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7755719" cy="8407284"/>
            </a:xfrm>
            <a:custGeom>
              <a:avLst/>
              <a:gdLst/>
              <a:ahLst/>
              <a:cxnLst/>
              <a:rect l="l" t="t" r="r" b="b"/>
              <a:pathLst>
                <a:path w="7755719" h="8407284">
                  <a:moveTo>
                    <a:pt x="0" y="0"/>
                  </a:moveTo>
                  <a:lnTo>
                    <a:pt x="7755719" y="0"/>
                  </a:lnTo>
                  <a:lnTo>
                    <a:pt x="7755719" y="8407284"/>
                  </a:lnTo>
                  <a:lnTo>
                    <a:pt x="0" y="84072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2631466" y="0"/>
              <a:ext cx="2492788" cy="2540420"/>
            </a:xfrm>
            <a:custGeom>
              <a:avLst/>
              <a:gdLst/>
              <a:ahLst/>
              <a:cxnLst/>
              <a:rect l="l" t="t" r="r" b="b"/>
              <a:pathLst>
                <a:path w="2492788" h="2540420">
                  <a:moveTo>
                    <a:pt x="0" y="0"/>
                  </a:moveTo>
                  <a:lnTo>
                    <a:pt x="2492787" y="0"/>
                  </a:lnTo>
                  <a:lnTo>
                    <a:pt x="2492787" y="2540420"/>
                  </a:lnTo>
                  <a:lnTo>
                    <a:pt x="0" y="25404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2022712" y="826452"/>
            <a:ext cx="11531676" cy="810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62"/>
              </a:lnSpc>
            </a:pPr>
            <a:r>
              <a:rPr lang="en-US" sz="6162" b="1">
                <a:solidFill>
                  <a:srgbClr val="000000"/>
                </a:solidFill>
                <a:latin typeface="Anantason ExtraExpanded Bold"/>
                <a:ea typeface="Anantason ExtraExpanded Bold"/>
                <a:cs typeface="Anantason ExtraExpanded Bold"/>
                <a:sym typeface="Anantason ExtraExpanded Bold"/>
              </a:rPr>
              <a:t>SPEAK WITH ONE VOICE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334267" y="2948202"/>
            <a:ext cx="9136362" cy="7632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5158" b="1" i="1">
                <a:solidFill>
                  <a:srgbClr val="000000"/>
                </a:solidFill>
                <a:latin typeface="Public Sans Bold Italics"/>
                <a:ea typeface="Public Sans Bold Italics"/>
                <a:cs typeface="Public Sans Bold Italics"/>
                <a:sym typeface="Public Sans Bold Italics"/>
              </a:rPr>
              <a:t>Alignment tends to build:</a:t>
            </a:r>
          </a:p>
        </p:txBody>
      </p:sp>
      <p:grpSp>
        <p:nvGrpSpPr>
          <p:cNvPr id="34" name="Group 34"/>
          <p:cNvGrpSpPr/>
          <p:nvPr/>
        </p:nvGrpSpPr>
        <p:grpSpPr>
          <a:xfrm>
            <a:off x="1334267" y="4340135"/>
            <a:ext cx="7059197" cy="2868499"/>
            <a:chOff x="0" y="0"/>
            <a:chExt cx="9412262" cy="3824666"/>
          </a:xfrm>
        </p:grpSpPr>
        <p:grpSp>
          <p:nvGrpSpPr>
            <p:cNvPr id="35" name="Group 35"/>
            <p:cNvGrpSpPr/>
            <p:nvPr/>
          </p:nvGrpSpPr>
          <p:grpSpPr>
            <a:xfrm>
              <a:off x="176615" y="0"/>
              <a:ext cx="9235648" cy="3824666"/>
              <a:chOff x="0" y="0"/>
              <a:chExt cx="1308370" cy="541822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1308370" cy="541822"/>
              </a:xfrm>
              <a:custGeom>
                <a:avLst/>
                <a:gdLst/>
                <a:ahLst/>
                <a:cxnLst/>
                <a:rect l="l" t="t" r="r" b="b"/>
                <a:pathLst>
                  <a:path w="1308370" h="541822">
                    <a:moveTo>
                      <a:pt x="30292" y="0"/>
                    </a:moveTo>
                    <a:lnTo>
                      <a:pt x="1278079" y="0"/>
                    </a:lnTo>
                    <a:cubicBezTo>
                      <a:pt x="1286113" y="0"/>
                      <a:pt x="1293817" y="3191"/>
                      <a:pt x="1299498" y="8872"/>
                    </a:cubicBezTo>
                    <a:cubicBezTo>
                      <a:pt x="1305179" y="14553"/>
                      <a:pt x="1308370" y="22258"/>
                      <a:pt x="1308370" y="30292"/>
                    </a:cubicBezTo>
                    <a:lnTo>
                      <a:pt x="1308370" y="511531"/>
                    </a:lnTo>
                    <a:cubicBezTo>
                      <a:pt x="1308370" y="519564"/>
                      <a:pt x="1305179" y="527269"/>
                      <a:pt x="1299498" y="532950"/>
                    </a:cubicBezTo>
                    <a:cubicBezTo>
                      <a:pt x="1293817" y="538631"/>
                      <a:pt x="1286113" y="541822"/>
                      <a:pt x="1278079" y="541822"/>
                    </a:cubicBezTo>
                    <a:lnTo>
                      <a:pt x="30292" y="541822"/>
                    </a:lnTo>
                    <a:cubicBezTo>
                      <a:pt x="22258" y="541822"/>
                      <a:pt x="14553" y="538631"/>
                      <a:pt x="8872" y="532950"/>
                    </a:cubicBezTo>
                    <a:cubicBezTo>
                      <a:pt x="3191" y="527269"/>
                      <a:pt x="0" y="519564"/>
                      <a:pt x="0" y="511531"/>
                    </a:cubicBezTo>
                    <a:lnTo>
                      <a:pt x="0" y="30292"/>
                    </a:lnTo>
                    <a:cubicBezTo>
                      <a:pt x="0" y="22258"/>
                      <a:pt x="3191" y="14553"/>
                      <a:pt x="8872" y="8872"/>
                    </a:cubicBezTo>
                    <a:cubicBezTo>
                      <a:pt x="14553" y="3191"/>
                      <a:pt x="22258" y="0"/>
                      <a:pt x="30292" y="0"/>
                    </a:cubicBezTo>
                    <a:close/>
                  </a:path>
                </a:pathLst>
              </a:custGeom>
              <a:solidFill>
                <a:srgbClr val="00843D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TextBox 37"/>
              <p:cNvSpPr txBox="1"/>
              <p:nvPr/>
            </p:nvSpPr>
            <p:spPr>
              <a:xfrm>
                <a:off x="0" y="-38100"/>
                <a:ext cx="1308370" cy="57992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38" name="TextBox 38"/>
            <p:cNvSpPr txBox="1"/>
            <p:nvPr/>
          </p:nvSpPr>
          <p:spPr>
            <a:xfrm>
              <a:off x="0" y="402739"/>
              <a:ext cx="9235269" cy="30477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1144301" lvl="1" indent="-572151" algn="l">
                <a:lnSpc>
                  <a:spcPts val="5989"/>
                </a:lnSpc>
                <a:buFont typeface="Arial"/>
                <a:buChar char="•"/>
              </a:pPr>
              <a:r>
                <a:rPr lang="en-US" sz="5300">
                  <a:solidFill>
                    <a:srgbClr val="FFFFFF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Staff confidence</a:t>
              </a:r>
            </a:p>
            <a:p>
              <a:pPr marL="1144301" lvl="1" indent="-572151" algn="l">
                <a:lnSpc>
                  <a:spcPts val="5989"/>
                </a:lnSpc>
                <a:buFont typeface="Arial"/>
                <a:buChar char="•"/>
              </a:pPr>
              <a:r>
                <a:rPr lang="en-US" sz="5300">
                  <a:solidFill>
                    <a:srgbClr val="FFFFFF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Community trust</a:t>
              </a:r>
            </a:p>
            <a:p>
              <a:pPr marL="1144301" lvl="1" indent="-572151" algn="l">
                <a:lnSpc>
                  <a:spcPts val="5989"/>
                </a:lnSpc>
                <a:buFont typeface="Arial"/>
                <a:buChar char="•"/>
              </a:pPr>
              <a:r>
                <a:rPr lang="en-US" sz="5300">
                  <a:solidFill>
                    <a:srgbClr val="FFFFFF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District stability</a:t>
              </a:r>
            </a:p>
          </p:txBody>
        </p:sp>
      </p:grpSp>
      <p:sp>
        <p:nvSpPr>
          <p:cNvPr id="39" name="TextBox 39"/>
          <p:cNvSpPr txBox="1"/>
          <p:nvPr/>
        </p:nvSpPr>
        <p:spPr>
          <a:xfrm>
            <a:off x="645212" y="434250"/>
            <a:ext cx="792581" cy="10771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80"/>
              </a:lnSpc>
              <a:spcBef>
                <a:spcPct val="0"/>
              </a:spcBef>
            </a:pPr>
            <a:r>
              <a:rPr lang="en-US" sz="6342">
                <a:solidFill>
                  <a:srgbClr val="FFFFFF"/>
                </a:solidFill>
                <a:latin typeface="Anantason ExtraExpanded"/>
                <a:ea typeface="Anantason ExtraExpanded"/>
                <a:cs typeface="Anantason ExtraExpanded"/>
                <a:sym typeface="Anantason ExtraExpanded"/>
              </a:rPr>
              <a:t>2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692349" y="8106670"/>
            <a:ext cx="11576517" cy="521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0"/>
              </a:lnSpc>
            </a:pPr>
            <a:r>
              <a:rPr lang="en-US" sz="3491" i="1">
                <a:solidFill>
                  <a:srgbClr val="00000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Not being in alignment erodes all three.</a:t>
            </a:r>
          </a:p>
        </p:txBody>
      </p:sp>
      <p:sp>
        <p:nvSpPr>
          <p:cNvPr id="41" name="Freeform 41"/>
          <p:cNvSpPr/>
          <p:nvPr/>
        </p:nvSpPr>
        <p:spPr>
          <a:xfrm>
            <a:off x="13878896" y="8910769"/>
            <a:ext cx="4138714" cy="1126249"/>
          </a:xfrm>
          <a:custGeom>
            <a:avLst/>
            <a:gdLst/>
            <a:ahLst/>
            <a:cxnLst/>
            <a:rect l="l" t="t" r="r" b="b"/>
            <a:pathLst>
              <a:path w="4138714" h="1126249">
                <a:moveTo>
                  <a:pt x="0" y="0"/>
                </a:moveTo>
                <a:lnTo>
                  <a:pt x="4138714" y="0"/>
                </a:lnTo>
                <a:lnTo>
                  <a:pt x="4138714" y="1126249"/>
                </a:lnTo>
                <a:lnTo>
                  <a:pt x="0" y="112624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228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3" name="Slide Number Placeholder 35">
            <a:extLst>
              <a:ext uri="{FF2B5EF4-FFF2-40B4-BE49-F238E27FC236}">
                <a16:creationId xmlns:a16="http://schemas.microsoft.com/office/drawing/2014/main" id="{1A62BBB7-9FFB-6639-12C0-DDCC2A3A3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8113" y="9600730"/>
            <a:ext cx="2133600" cy="365125"/>
          </a:xfrm>
        </p:spPr>
        <p:txBody>
          <a:bodyPr/>
          <a:lstStyle/>
          <a:p>
            <a:pPr algn="l"/>
            <a:fld id="{B6F15528-21DE-4FAA-801E-634DDDAF4B2B}" type="slidenum">
              <a:rPr lang="en-US" sz="1600" b="1" smtClean="0">
                <a:solidFill>
                  <a:schemeClr val="bg1"/>
                </a:solidFill>
              </a:rPr>
              <a:pPr algn="l"/>
              <a:t>15</a:t>
            </a:fld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2700000">
            <a:off x="17560529" y="168558"/>
            <a:ext cx="2543618" cy="2543618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F0E0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2700000">
            <a:off x="15663990" y="-1706776"/>
            <a:ext cx="2543618" cy="2543618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532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2700000">
            <a:off x="17194434" y="-2052315"/>
            <a:ext cx="2586916" cy="4117981"/>
            <a:chOff x="0" y="0"/>
            <a:chExt cx="826636" cy="131588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26636" cy="1315880"/>
            </a:xfrm>
            <a:custGeom>
              <a:avLst/>
              <a:gdLst/>
              <a:ahLst/>
              <a:cxnLst/>
              <a:rect l="l" t="t" r="r" b="b"/>
              <a:pathLst>
                <a:path w="826636" h="1315880">
                  <a:moveTo>
                    <a:pt x="0" y="0"/>
                  </a:moveTo>
                  <a:lnTo>
                    <a:pt x="826636" y="0"/>
                  </a:lnTo>
                  <a:lnTo>
                    <a:pt x="826636" y="1315880"/>
                  </a:lnTo>
                  <a:lnTo>
                    <a:pt x="0" y="1315880"/>
                  </a:lnTo>
                  <a:close/>
                </a:path>
              </a:pathLst>
            </a:custGeom>
            <a:solidFill>
              <a:srgbClr val="000000">
                <a:alpha val="16863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26636" cy="13539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-2700000">
            <a:off x="17255089" y="-1395736"/>
            <a:ext cx="2543618" cy="2543618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843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 rot="-2700000">
            <a:off x="62457" y="9437570"/>
            <a:ext cx="2543618" cy="2543618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 rot="-2700000">
            <a:off x="-1834081" y="7562236"/>
            <a:ext cx="2543618" cy="2543618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532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 rot="-2700000">
            <a:off x="-1081477" y="8650388"/>
            <a:ext cx="2543618" cy="4117981"/>
            <a:chOff x="0" y="0"/>
            <a:chExt cx="812800" cy="131588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1315880"/>
            </a:xfrm>
            <a:custGeom>
              <a:avLst/>
              <a:gdLst/>
              <a:ahLst/>
              <a:cxnLst/>
              <a:rect l="l" t="t" r="r" b="b"/>
              <a:pathLst>
                <a:path w="812800" h="1315880">
                  <a:moveTo>
                    <a:pt x="0" y="0"/>
                  </a:moveTo>
                  <a:lnTo>
                    <a:pt x="812800" y="0"/>
                  </a:lnTo>
                  <a:lnTo>
                    <a:pt x="812800" y="1315880"/>
                  </a:lnTo>
                  <a:lnTo>
                    <a:pt x="0" y="1315880"/>
                  </a:lnTo>
                  <a:close/>
                </a:path>
              </a:pathLst>
            </a:custGeom>
            <a:solidFill>
              <a:srgbClr val="000000">
                <a:alpha val="16863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812800" cy="13539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 rot="-2700000">
            <a:off x="-1638098" y="9154719"/>
            <a:ext cx="2543618" cy="2543618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843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 rot="-2700000">
            <a:off x="479755" y="466952"/>
            <a:ext cx="1123495" cy="1123495"/>
            <a:chOff x="0" y="0"/>
            <a:chExt cx="295900" cy="2959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295900" cy="295900"/>
            </a:xfrm>
            <a:custGeom>
              <a:avLst/>
              <a:gdLst/>
              <a:ahLst/>
              <a:cxnLst/>
              <a:rect l="l" t="t" r="r" b="b"/>
              <a:pathLst>
                <a:path w="295900" h="295900">
                  <a:moveTo>
                    <a:pt x="0" y="0"/>
                  </a:moveTo>
                  <a:lnTo>
                    <a:pt x="295900" y="0"/>
                  </a:lnTo>
                  <a:lnTo>
                    <a:pt x="295900" y="295900"/>
                  </a:lnTo>
                  <a:lnTo>
                    <a:pt x="0" y="295900"/>
                  </a:lnTo>
                  <a:close/>
                </a:path>
              </a:pathLst>
            </a:custGeom>
            <a:solidFill>
              <a:srgbClr val="00843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295900" cy="334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002941" y="4013985"/>
            <a:ext cx="8141059" cy="3520799"/>
            <a:chOff x="0" y="0"/>
            <a:chExt cx="10854746" cy="4694398"/>
          </a:xfrm>
        </p:grpSpPr>
        <p:grpSp>
          <p:nvGrpSpPr>
            <p:cNvPr id="30" name="Group 30"/>
            <p:cNvGrpSpPr/>
            <p:nvPr/>
          </p:nvGrpSpPr>
          <p:grpSpPr>
            <a:xfrm>
              <a:off x="176615" y="0"/>
              <a:ext cx="10678131" cy="4694398"/>
              <a:chOff x="0" y="0"/>
              <a:chExt cx="1512720" cy="665033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1512720" cy="665033"/>
              </a:xfrm>
              <a:custGeom>
                <a:avLst/>
                <a:gdLst/>
                <a:ahLst/>
                <a:cxnLst/>
                <a:rect l="l" t="t" r="r" b="b"/>
                <a:pathLst>
                  <a:path w="1512720" h="665033">
                    <a:moveTo>
                      <a:pt x="18881" y="0"/>
                    </a:moveTo>
                    <a:lnTo>
                      <a:pt x="1493839" y="0"/>
                    </a:lnTo>
                    <a:cubicBezTo>
                      <a:pt x="1498847" y="0"/>
                      <a:pt x="1503649" y="1989"/>
                      <a:pt x="1507190" y="5530"/>
                    </a:cubicBezTo>
                    <a:cubicBezTo>
                      <a:pt x="1510731" y="9071"/>
                      <a:pt x="1512720" y="13873"/>
                      <a:pt x="1512720" y="18881"/>
                    </a:cubicBezTo>
                    <a:lnTo>
                      <a:pt x="1512720" y="646152"/>
                    </a:lnTo>
                    <a:cubicBezTo>
                      <a:pt x="1512720" y="656580"/>
                      <a:pt x="1504267" y="665033"/>
                      <a:pt x="1493839" y="665033"/>
                    </a:cubicBezTo>
                    <a:lnTo>
                      <a:pt x="18881" y="665033"/>
                    </a:lnTo>
                    <a:cubicBezTo>
                      <a:pt x="8453" y="665033"/>
                      <a:pt x="0" y="656580"/>
                      <a:pt x="0" y="646152"/>
                    </a:cubicBezTo>
                    <a:lnTo>
                      <a:pt x="0" y="18881"/>
                    </a:lnTo>
                    <a:cubicBezTo>
                      <a:pt x="0" y="8453"/>
                      <a:pt x="8453" y="0"/>
                      <a:pt x="18881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0" y="-38100"/>
                <a:ext cx="1512720" cy="703133"/>
              </a:xfrm>
              <a:prstGeom prst="rect">
                <a:avLst/>
              </a:prstGeom>
            </p:spPr>
            <p:txBody>
              <a:bodyPr lIns="70492" tIns="70492" rIns="70492" bIns="70492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33" name="TextBox 33"/>
            <p:cNvSpPr txBox="1"/>
            <p:nvPr/>
          </p:nvSpPr>
          <p:spPr>
            <a:xfrm>
              <a:off x="0" y="335353"/>
              <a:ext cx="10253493" cy="40522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1144301" lvl="1" indent="-572151" algn="l">
                <a:lnSpc>
                  <a:spcPts val="5989"/>
                </a:lnSpc>
                <a:buFont typeface="Arial"/>
                <a:buChar char="•"/>
              </a:pPr>
              <a:r>
                <a:rPr lang="en-US" sz="5300" dirty="0">
                  <a:solidFill>
                    <a:srgbClr val="FFFFFF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Train together</a:t>
              </a:r>
            </a:p>
            <a:p>
              <a:pPr marL="1144301" lvl="1" indent="-572151" algn="l">
                <a:lnSpc>
                  <a:spcPts val="5989"/>
                </a:lnSpc>
                <a:buFont typeface="Arial"/>
                <a:buChar char="•"/>
              </a:pPr>
              <a:r>
                <a:rPr lang="en-US" sz="5300" dirty="0">
                  <a:solidFill>
                    <a:srgbClr val="FFFFFF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Work together</a:t>
              </a:r>
            </a:p>
            <a:p>
              <a:pPr marL="1144301" lvl="1" indent="-572151" algn="l">
                <a:lnSpc>
                  <a:spcPts val="5989"/>
                </a:lnSpc>
                <a:buFont typeface="Arial"/>
                <a:buChar char="•"/>
              </a:pPr>
              <a:r>
                <a:rPr lang="en-US" sz="5300" dirty="0">
                  <a:solidFill>
                    <a:srgbClr val="FFFFFF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Evaluate themselves honestly</a:t>
              </a:r>
            </a:p>
          </p:txBody>
        </p:sp>
      </p:grpSp>
      <p:sp>
        <p:nvSpPr>
          <p:cNvPr id="34" name="Freeform 34"/>
          <p:cNvSpPr/>
          <p:nvPr/>
        </p:nvSpPr>
        <p:spPr>
          <a:xfrm>
            <a:off x="11242432" y="2821938"/>
            <a:ext cx="5904893" cy="5904893"/>
          </a:xfrm>
          <a:custGeom>
            <a:avLst/>
            <a:gdLst/>
            <a:ahLst/>
            <a:cxnLst/>
            <a:rect l="l" t="t" r="r" b="b"/>
            <a:pathLst>
              <a:path w="5904893" h="5904893">
                <a:moveTo>
                  <a:pt x="0" y="0"/>
                </a:moveTo>
                <a:lnTo>
                  <a:pt x="5904893" y="0"/>
                </a:lnTo>
                <a:lnTo>
                  <a:pt x="5904893" y="5904893"/>
                </a:lnTo>
                <a:lnTo>
                  <a:pt x="0" y="590489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5" name="TextBox 35"/>
          <p:cNvSpPr txBox="1"/>
          <p:nvPr/>
        </p:nvSpPr>
        <p:spPr>
          <a:xfrm>
            <a:off x="2022712" y="826452"/>
            <a:ext cx="11531676" cy="810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62"/>
              </a:lnSpc>
            </a:pPr>
            <a:r>
              <a:rPr lang="en-US" sz="6162" b="1">
                <a:solidFill>
                  <a:srgbClr val="000000"/>
                </a:solidFill>
                <a:latin typeface="Anantason ExtraExpanded Bold"/>
                <a:ea typeface="Anantason ExtraExpanded Bold"/>
                <a:cs typeface="Anantason ExtraExpanded Bold"/>
                <a:sym typeface="Anantason ExtraExpanded Bold"/>
              </a:rPr>
              <a:t>INVEST IN YOUR BOARD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041503" y="2980022"/>
            <a:ext cx="9136362" cy="7632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5158" b="1" i="1">
                <a:solidFill>
                  <a:srgbClr val="000000"/>
                </a:solidFill>
                <a:latin typeface="Public Sans Bold Italics"/>
                <a:ea typeface="Public Sans Bold Italics"/>
                <a:cs typeface="Public Sans Bold Italics"/>
                <a:sym typeface="Public Sans Bold Italics"/>
              </a:rPr>
              <a:t>Boards that are successful: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645212" y="434250"/>
            <a:ext cx="792581" cy="10771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80"/>
              </a:lnSpc>
              <a:spcBef>
                <a:spcPct val="0"/>
              </a:spcBef>
            </a:pPr>
            <a:r>
              <a:rPr lang="en-US" sz="6342">
                <a:solidFill>
                  <a:srgbClr val="FFFFFF"/>
                </a:solidFill>
                <a:latin typeface="Anantason ExtraExpanded"/>
                <a:ea typeface="Anantason ExtraExpanded"/>
                <a:cs typeface="Anantason ExtraExpanded"/>
                <a:sym typeface="Anantason ExtraExpanded"/>
              </a:rPr>
              <a:t>3</a:t>
            </a:r>
          </a:p>
        </p:txBody>
      </p:sp>
      <p:sp>
        <p:nvSpPr>
          <p:cNvPr id="38" name="Freeform 38"/>
          <p:cNvSpPr/>
          <p:nvPr/>
        </p:nvSpPr>
        <p:spPr>
          <a:xfrm>
            <a:off x="13878896" y="8910769"/>
            <a:ext cx="4138714" cy="1126249"/>
          </a:xfrm>
          <a:custGeom>
            <a:avLst/>
            <a:gdLst/>
            <a:ahLst/>
            <a:cxnLst/>
            <a:rect l="l" t="t" r="r" b="b"/>
            <a:pathLst>
              <a:path w="4138714" h="1126249">
                <a:moveTo>
                  <a:pt x="0" y="0"/>
                </a:moveTo>
                <a:lnTo>
                  <a:pt x="4138714" y="0"/>
                </a:lnTo>
                <a:lnTo>
                  <a:pt x="4138714" y="1126249"/>
                </a:lnTo>
                <a:lnTo>
                  <a:pt x="0" y="11262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228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0" name="Slide Number Placeholder 35">
            <a:extLst>
              <a:ext uri="{FF2B5EF4-FFF2-40B4-BE49-F238E27FC236}">
                <a16:creationId xmlns:a16="http://schemas.microsoft.com/office/drawing/2014/main" id="{EC7864B6-140D-66BA-154E-2B2FB491E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8113" y="9600730"/>
            <a:ext cx="2133600" cy="365125"/>
          </a:xfrm>
        </p:spPr>
        <p:txBody>
          <a:bodyPr/>
          <a:lstStyle/>
          <a:p>
            <a:pPr algn="l"/>
            <a:fld id="{B6F15528-21DE-4FAA-801E-634DDDAF4B2B}" type="slidenum">
              <a:rPr lang="en-US" sz="1600" b="1" smtClean="0">
                <a:solidFill>
                  <a:schemeClr val="bg1"/>
                </a:solidFill>
              </a:rPr>
              <a:pPr algn="l"/>
              <a:t>16</a:t>
            </a:fld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30688" y="1053349"/>
            <a:ext cx="15257674" cy="19961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13"/>
              </a:lnSpc>
            </a:pPr>
            <a:r>
              <a:rPr lang="en-US" sz="7713" b="1">
                <a:solidFill>
                  <a:srgbClr val="00843D"/>
                </a:solidFill>
                <a:latin typeface="Anantason ExtraExpanded Bold"/>
                <a:ea typeface="Anantason ExtraExpanded Bold"/>
                <a:cs typeface="Anantason ExtraExpanded Bold"/>
                <a:sym typeface="Anantason ExtraExpanded Bold"/>
              </a:rPr>
              <a:t>THE RESULTS SPEAK FOR THEMSELVES</a:t>
            </a:r>
          </a:p>
        </p:txBody>
      </p:sp>
      <p:grpSp>
        <p:nvGrpSpPr>
          <p:cNvPr id="3" name="Group 3"/>
          <p:cNvGrpSpPr/>
          <p:nvPr/>
        </p:nvGrpSpPr>
        <p:grpSpPr>
          <a:xfrm rot="-2700000">
            <a:off x="17560529" y="168558"/>
            <a:ext cx="2543618" cy="2543618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F0E0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-2700000">
            <a:off x="15663990" y="-1706776"/>
            <a:ext cx="2543618" cy="2543618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532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-2700000">
            <a:off x="17231391" y="-2067623"/>
            <a:ext cx="2543618" cy="4117981"/>
            <a:chOff x="0" y="0"/>
            <a:chExt cx="812800" cy="131588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1315880"/>
            </a:xfrm>
            <a:custGeom>
              <a:avLst/>
              <a:gdLst/>
              <a:ahLst/>
              <a:cxnLst/>
              <a:rect l="l" t="t" r="r" b="b"/>
              <a:pathLst>
                <a:path w="812800" h="1315880">
                  <a:moveTo>
                    <a:pt x="0" y="0"/>
                  </a:moveTo>
                  <a:lnTo>
                    <a:pt x="812800" y="0"/>
                  </a:lnTo>
                  <a:lnTo>
                    <a:pt x="812800" y="1315880"/>
                  </a:lnTo>
                  <a:lnTo>
                    <a:pt x="0" y="1315880"/>
                  </a:lnTo>
                  <a:close/>
                </a:path>
              </a:pathLst>
            </a:custGeom>
            <a:solidFill>
              <a:srgbClr val="000000">
                <a:alpha val="16863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812800" cy="13539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 rot="-2700000">
            <a:off x="17309651" y="-1418337"/>
            <a:ext cx="2479695" cy="2543618"/>
            <a:chOff x="0" y="0"/>
            <a:chExt cx="792374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792374" cy="812800"/>
            </a:xfrm>
            <a:custGeom>
              <a:avLst/>
              <a:gdLst/>
              <a:ahLst/>
              <a:cxnLst/>
              <a:rect l="l" t="t" r="r" b="b"/>
              <a:pathLst>
                <a:path w="792374" h="812800">
                  <a:moveTo>
                    <a:pt x="0" y="0"/>
                  </a:moveTo>
                  <a:lnTo>
                    <a:pt x="792374" y="0"/>
                  </a:lnTo>
                  <a:lnTo>
                    <a:pt x="792374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843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792374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 rot="-2700000">
            <a:off x="62457" y="9437570"/>
            <a:ext cx="2543618" cy="2543618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 rot="-2700000">
            <a:off x="-1834081" y="7562236"/>
            <a:ext cx="2543618" cy="2543618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532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 rot="-2700000">
            <a:off x="-1110052" y="8659913"/>
            <a:ext cx="2543618" cy="4117981"/>
            <a:chOff x="0" y="0"/>
            <a:chExt cx="812800" cy="131588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1315880"/>
            </a:xfrm>
            <a:custGeom>
              <a:avLst/>
              <a:gdLst/>
              <a:ahLst/>
              <a:cxnLst/>
              <a:rect l="l" t="t" r="r" b="b"/>
              <a:pathLst>
                <a:path w="812800" h="1315880">
                  <a:moveTo>
                    <a:pt x="0" y="0"/>
                  </a:moveTo>
                  <a:lnTo>
                    <a:pt x="812800" y="0"/>
                  </a:lnTo>
                  <a:lnTo>
                    <a:pt x="812800" y="1315880"/>
                  </a:lnTo>
                  <a:lnTo>
                    <a:pt x="0" y="1315880"/>
                  </a:lnTo>
                  <a:close/>
                </a:path>
              </a:pathLst>
            </a:custGeom>
            <a:solidFill>
              <a:srgbClr val="000000">
                <a:alpha val="16863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812800" cy="13539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 rot="-2700000">
            <a:off x="-1638098" y="9154719"/>
            <a:ext cx="2543618" cy="2543618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843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7" name="Freeform 27"/>
          <p:cNvSpPr/>
          <p:nvPr/>
        </p:nvSpPr>
        <p:spPr>
          <a:xfrm>
            <a:off x="13878896" y="8910769"/>
            <a:ext cx="4138714" cy="1126249"/>
          </a:xfrm>
          <a:custGeom>
            <a:avLst/>
            <a:gdLst/>
            <a:ahLst/>
            <a:cxnLst/>
            <a:rect l="l" t="t" r="r" b="b"/>
            <a:pathLst>
              <a:path w="4138714" h="1126249">
                <a:moveTo>
                  <a:pt x="0" y="0"/>
                </a:moveTo>
                <a:lnTo>
                  <a:pt x="4138714" y="0"/>
                </a:lnTo>
                <a:lnTo>
                  <a:pt x="4138714" y="1126249"/>
                </a:lnTo>
                <a:lnTo>
                  <a:pt x="0" y="11262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228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TextBox 28"/>
          <p:cNvSpPr txBox="1"/>
          <p:nvPr/>
        </p:nvSpPr>
        <p:spPr>
          <a:xfrm>
            <a:off x="732878" y="3569354"/>
            <a:ext cx="9650836" cy="2965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22"/>
              </a:lnSpc>
            </a:pPr>
            <a:r>
              <a:rPr lang="en-US" sz="4142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Despite sustained financial challenges, continuing enrollment decline, and plans to close a campus, Carroll ISD continues to perform exceedingly well across all metrics.</a:t>
            </a:r>
          </a:p>
        </p:txBody>
      </p:sp>
      <p:sp>
        <p:nvSpPr>
          <p:cNvPr id="29" name="Freeform 29"/>
          <p:cNvSpPr/>
          <p:nvPr/>
        </p:nvSpPr>
        <p:spPr>
          <a:xfrm>
            <a:off x="10281524" y="2450355"/>
            <a:ext cx="6383690" cy="6383690"/>
          </a:xfrm>
          <a:custGeom>
            <a:avLst/>
            <a:gdLst/>
            <a:ahLst/>
            <a:cxnLst/>
            <a:rect l="l" t="t" r="r" b="b"/>
            <a:pathLst>
              <a:path w="6383690" h="6383690">
                <a:moveTo>
                  <a:pt x="0" y="0"/>
                </a:moveTo>
                <a:lnTo>
                  <a:pt x="6383690" y="0"/>
                </a:lnTo>
                <a:lnTo>
                  <a:pt x="6383690" y="6383690"/>
                </a:lnTo>
                <a:lnTo>
                  <a:pt x="0" y="638369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Slide Number Placeholder 35">
            <a:extLst>
              <a:ext uri="{FF2B5EF4-FFF2-40B4-BE49-F238E27FC236}">
                <a16:creationId xmlns:a16="http://schemas.microsoft.com/office/drawing/2014/main" id="{561077E3-B523-AAAF-EF3C-8EC6DEA68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8113" y="9600730"/>
            <a:ext cx="2133600" cy="365125"/>
          </a:xfrm>
        </p:spPr>
        <p:txBody>
          <a:bodyPr/>
          <a:lstStyle/>
          <a:p>
            <a:pPr algn="l"/>
            <a:fld id="{B6F15528-21DE-4FAA-801E-634DDDAF4B2B}" type="slidenum">
              <a:rPr lang="en-US" sz="1600" b="1" smtClean="0">
                <a:solidFill>
                  <a:schemeClr val="bg1"/>
                </a:solidFill>
              </a:rPr>
              <a:pPr algn="l"/>
              <a:t>17</a:t>
            </a:fld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27766" y="516459"/>
            <a:ext cx="15720203" cy="23275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74"/>
              </a:lnSpc>
            </a:pPr>
            <a:r>
              <a:rPr lang="en-US" sz="6713" b="1">
                <a:solidFill>
                  <a:srgbClr val="00843D"/>
                </a:solidFill>
                <a:latin typeface="Anantason ExtraExpanded Bold"/>
                <a:ea typeface="Anantason ExtraExpanded Bold"/>
                <a:cs typeface="Anantason ExtraExpanded Bold"/>
                <a:sym typeface="Anantason ExtraExpanded Bold"/>
              </a:rPr>
              <a:t>THE TOTAL TAX RATE HAS BEEN REDUCED BY MORE THAN 27% SINCE 2021.</a:t>
            </a:r>
          </a:p>
        </p:txBody>
      </p:sp>
      <p:grpSp>
        <p:nvGrpSpPr>
          <p:cNvPr id="3" name="Group 3"/>
          <p:cNvGrpSpPr/>
          <p:nvPr/>
        </p:nvGrpSpPr>
        <p:grpSpPr>
          <a:xfrm rot="-2700000">
            <a:off x="17560529" y="168558"/>
            <a:ext cx="2543618" cy="2543618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F0E0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-2700000">
            <a:off x="15663990" y="-1706776"/>
            <a:ext cx="2543618" cy="2543618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532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-2700000">
            <a:off x="17231391" y="-2067623"/>
            <a:ext cx="2543618" cy="4117981"/>
            <a:chOff x="0" y="0"/>
            <a:chExt cx="812800" cy="131588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1315880"/>
            </a:xfrm>
            <a:custGeom>
              <a:avLst/>
              <a:gdLst/>
              <a:ahLst/>
              <a:cxnLst/>
              <a:rect l="l" t="t" r="r" b="b"/>
              <a:pathLst>
                <a:path w="812800" h="1315880">
                  <a:moveTo>
                    <a:pt x="0" y="0"/>
                  </a:moveTo>
                  <a:lnTo>
                    <a:pt x="812800" y="0"/>
                  </a:lnTo>
                  <a:lnTo>
                    <a:pt x="812800" y="1315880"/>
                  </a:lnTo>
                  <a:lnTo>
                    <a:pt x="0" y="1315880"/>
                  </a:lnTo>
                  <a:close/>
                </a:path>
              </a:pathLst>
            </a:custGeom>
            <a:solidFill>
              <a:srgbClr val="000000">
                <a:alpha val="16863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812800" cy="13539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 rot="-2700000">
            <a:off x="17309651" y="-1418337"/>
            <a:ext cx="2479695" cy="2543618"/>
            <a:chOff x="0" y="0"/>
            <a:chExt cx="792374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792374" cy="812800"/>
            </a:xfrm>
            <a:custGeom>
              <a:avLst/>
              <a:gdLst/>
              <a:ahLst/>
              <a:cxnLst/>
              <a:rect l="l" t="t" r="r" b="b"/>
              <a:pathLst>
                <a:path w="792374" h="812800">
                  <a:moveTo>
                    <a:pt x="0" y="0"/>
                  </a:moveTo>
                  <a:lnTo>
                    <a:pt x="792374" y="0"/>
                  </a:lnTo>
                  <a:lnTo>
                    <a:pt x="792374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843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792374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 rot="-2700000">
            <a:off x="62457" y="9437570"/>
            <a:ext cx="2543618" cy="2543618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 rot="-2700000">
            <a:off x="-1834081" y="7562236"/>
            <a:ext cx="2543618" cy="2543618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532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 rot="-2700000">
            <a:off x="-1110052" y="8659913"/>
            <a:ext cx="2543618" cy="4117981"/>
            <a:chOff x="0" y="0"/>
            <a:chExt cx="812800" cy="131588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1315880"/>
            </a:xfrm>
            <a:custGeom>
              <a:avLst/>
              <a:gdLst/>
              <a:ahLst/>
              <a:cxnLst/>
              <a:rect l="l" t="t" r="r" b="b"/>
              <a:pathLst>
                <a:path w="812800" h="1315880">
                  <a:moveTo>
                    <a:pt x="0" y="0"/>
                  </a:moveTo>
                  <a:lnTo>
                    <a:pt x="812800" y="0"/>
                  </a:lnTo>
                  <a:lnTo>
                    <a:pt x="812800" y="1315880"/>
                  </a:lnTo>
                  <a:lnTo>
                    <a:pt x="0" y="1315880"/>
                  </a:lnTo>
                  <a:close/>
                </a:path>
              </a:pathLst>
            </a:custGeom>
            <a:solidFill>
              <a:srgbClr val="000000">
                <a:alpha val="16863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812800" cy="13539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 rot="-2700000">
            <a:off x="-1638098" y="9154719"/>
            <a:ext cx="2543618" cy="2543618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843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7" name="Freeform 27"/>
          <p:cNvSpPr/>
          <p:nvPr/>
        </p:nvSpPr>
        <p:spPr>
          <a:xfrm>
            <a:off x="13878896" y="8910769"/>
            <a:ext cx="4138714" cy="1126249"/>
          </a:xfrm>
          <a:custGeom>
            <a:avLst/>
            <a:gdLst/>
            <a:ahLst/>
            <a:cxnLst/>
            <a:rect l="l" t="t" r="r" b="b"/>
            <a:pathLst>
              <a:path w="4138714" h="1126249">
                <a:moveTo>
                  <a:pt x="0" y="0"/>
                </a:moveTo>
                <a:lnTo>
                  <a:pt x="4138714" y="0"/>
                </a:lnTo>
                <a:lnTo>
                  <a:pt x="4138714" y="1126249"/>
                </a:lnTo>
                <a:lnTo>
                  <a:pt x="0" y="11262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228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/>
          <p:cNvSpPr/>
          <p:nvPr/>
        </p:nvSpPr>
        <p:spPr>
          <a:xfrm>
            <a:off x="2129593" y="1225640"/>
            <a:ext cx="12081814" cy="9061360"/>
          </a:xfrm>
          <a:custGeom>
            <a:avLst/>
            <a:gdLst/>
            <a:ahLst/>
            <a:cxnLst/>
            <a:rect l="l" t="t" r="r" b="b"/>
            <a:pathLst>
              <a:path w="12081814" h="9061360">
                <a:moveTo>
                  <a:pt x="0" y="0"/>
                </a:moveTo>
                <a:lnTo>
                  <a:pt x="12081813" y="0"/>
                </a:lnTo>
                <a:lnTo>
                  <a:pt x="12081813" y="9061360"/>
                </a:lnTo>
                <a:lnTo>
                  <a:pt x="0" y="90613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Slide Number Placeholder 35">
            <a:extLst>
              <a:ext uri="{FF2B5EF4-FFF2-40B4-BE49-F238E27FC236}">
                <a16:creationId xmlns:a16="http://schemas.microsoft.com/office/drawing/2014/main" id="{003D34DE-4F5E-BD77-3E7C-EAE2AB1A8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8113" y="9600730"/>
            <a:ext cx="2133600" cy="365125"/>
          </a:xfrm>
        </p:spPr>
        <p:txBody>
          <a:bodyPr/>
          <a:lstStyle/>
          <a:p>
            <a:pPr algn="l"/>
            <a:fld id="{B6F15528-21DE-4FAA-801E-634DDDAF4B2B}" type="slidenum">
              <a:rPr lang="en-US" sz="1600" b="1" smtClean="0">
                <a:solidFill>
                  <a:schemeClr val="bg1"/>
                </a:solidFill>
              </a:rPr>
              <a:pPr algn="l"/>
              <a:t>18</a:t>
            </a:fld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61541" y="604889"/>
            <a:ext cx="15257674" cy="10245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13"/>
              </a:lnSpc>
            </a:pPr>
            <a:r>
              <a:rPr lang="en-US" sz="7713" b="1">
                <a:solidFill>
                  <a:srgbClr val="00843D"/>
                </a:solidFill>
                <a:latin typeface="Anantason ExtraExpanded Bold"/>
                <a:ea typeface="Anantason ExtraExpanded Bold"/>
                <a:cs typeface="Anantason ExtraExpanded Bold"/>
                <a:sym typeface="Anantason ExtraExpanded Bold"/>
              </a:rPr>
              <a:t>TOTAL DEBT SERVICE</a:t>
            </a:r>
          </a:p>
        </p:txBody>
      </p:sp>
      <p:grpSp>
        <p:nvGrpSpPr>
          <p:cNvPr id="3" name="Group 3"/>
          <p:cNvGrpSpPr/>
          <p:nvPr/>
        </p:nvGrpSpPr>
        <p:grpSpPr>
          <a:xfrm rot="-2700000">
            <a:off x="17560529" y="168558"/>
            <a:ext cx="2543618" cy="2543618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F0E0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-2700000">
            <a:off x="15663990" y="-1706776"/>
            <a:ext cx="2543618" cy="2543618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532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-2700000">
            <a:off x="17231391" y="-2067623"/>
            <a:ext cx="2543618" cy="4117981"/>
            <a:chOff x="0" y="0"/>
            <a:chExt cx="812800" cy="131588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1315880"/>
            </a:xfrm>
            <a:custGeom>
              <a:avLst/>
              <a:gdLst/>
              <a:ahLst/>
              <a:cxnLst/>
              <a:rect l="l" t="t" r="r" b="b"/>
              <a:pathLst>
                <a:path w="812800" h="1315880">
                  <a:moveTo>
                    <a:pt x="0" y="0"/>
                  </a:moveTo>
                  <a:lnTo>
                    <a:pt x="812800" y="0"/>
                  </a:lnTo>
                  <a:lnTo>
                    <a:pt x="812800" y="1315880"/>
                  </a:lnTo>
                  <a:lnTo>
                    <a:pt x="0" y="1315880"/>
                  </a:lnTo>
                  <a:close/>
                </a:path>
              </a:pathLst>
            </a:custGeom>
            <a:solidFill>
              <a:srgbClr val="000000">
                <a:alpha val="16863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812800" cy="13539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 rot="-2700000">
            <a:off x="17309651" y="-1418337"/>
            <a:ext cx="2479695" cy="2543618"/>
            <a:chOff x="0" y="0"/>
            <a:chExt cx="792374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792374" cy="812800"/>
            </a:xfrm>
            <a:custGeom>
              <a:avLst/>
              <a:gdLst/>
              <a:ahLst/>
              <a:cxnLst/>
              <a:rect l="l" t="t" r="r" b="b"/>
              <a:pathLst>
                <a:path w="792374" h="812800">
                  <a:moveTo>
                    <a:pt x="0" y="0"/>
                  </a:moveTo>
                  <a:lnTo>
                    <a:pt x="792374" y="0"/>
                  </a:lnTo>
                  <a:lnTo>
                    <a:pt x="792374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843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792374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 rot="-2700000">
            <a:off x="62457" y="9437570"/>
            <a:ext cx="2543618" cy="2543618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 rot="-2700000">
            <a:off x="-1834081" y="7562236"/>
            <a:ext cx="2543618" cy="2543618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532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 rot="-2700000">
            <a:off x="-1110052" y="8659913"/>
            <a:ext cx="2543618" cy="4117981"/>
            <a:chOff x="0" y="0"/>
            <a:chExt cx="812800" cy="131588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1315880"/>
            </a:xfrm>
            <a:custGeom>
              <a:avLst/>
              <a:gdLst/>
              <a:ahLst/>
              <a:cxnLst/>
              <a:rect l="l" t="t" r="r" b="b"/>
              <a:pathLst>
                <a:path w="812800" h="1315880">
                  <a:moveTo>
                    <a:pt x="0" y="0"/>
                  </a:moveTo>
                  <a:lnTo>
                    <a:pt x="812800" y="0"/>
                  </a:lnTo>
                  <a:lnTo>
                    <a:pt x="812800" y="1315880"/>
                  </a:lnTo>
                  <a:lnTo>
                    <a:pt x="0" y="1315880"/>
                  </a:lnTo>
                  <a:close/>
                </a:path>
              </a:pathLst>
            </a:custGeom>
            <a:solidFill>
              <a:srgbClr val="000000">
                <a:alpha val="16863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812800" cy="13539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 rot="-2700000">
            <a:off x="-1638098" y="9154719"/>
            <a:ext cx="2543618" cy="2543618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843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7" name="Freeform 27"/>
          <p:cNvSpPr/>
          <p:nvPr/>
        </p:nvSpPr>
        <p:spPr>
          <a:xfrm>
            <a:off x="13878896" y="8910769"/>
            <a:ext cx="4138714" cy="1126249"/>
          </a:xfrm>
          <a:custGeom>
            <a:avLst/>
            <a:gdLst/>
            <a:ahLst/>
            <a:cxnLst/>
            <a:rect l="l" t="t" r="r" b="b"/>
            <a:pathLst>
              <a:path w="4138714" h="1126249">
                <a:moveTo>
                  <a:pt x="0" y="0"/>
                </a:moveTo>
                <a:lnTo>
                  <a:pt x="4138714" y="0"/>
                </a:lnTo>
                <a:lnTo>
                  <a:pt x="4138714" y="1126249"/>
                </a:lnTo>
                <a:lnTo>
                  <a:pt x="0" y="11262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2281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8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198" y="923272"/>
            <a:ext cx="9650026" cy="9649062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659" y="1909535"/>
            <a:ext cx="9881137" cy="8122450"/>
          </a:xfrm>
          <a:prstGeom prst="rect">
            <a:avLst/>
          </a:prstGeom>
        </p:spPr>
      </p:pic>
      <p:grpSp>
        <p:nvGrpSpPr>
          <p:cNvPr id="30" name="Group 30"/>
          <p:cNvGrpSpPr/>
          <p:nvPr/>
        </p:nvGrpSpPr>
        <p:grpSpPr>
          <a:xfrm>
            <a:off x="3265166" y="1789246"/>
            <a:ext cx="5329543" cy="1422279"/>
            <a:chOff x="0" y="0"/>
            <a:chExt cx="1679625" cy="448236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679625" cy="448236"/>
            </a:xfrm>
            <a:custGeom>
              <a:avLst/>
              <a:gdLst/>
              <a:ahLst/>
              <a:cxnLst/>
              <a:rect l="l" t="t" r="r" b="b"/>
              <a:pathLst>
                <a:path w="1679625" h="448236">
                  <a:moveTo>
                    <a:pt x="0" y="0"/>
                  </a:moveTo>
                  <a:lnTo>
                    <a:pt x="1679625" y="0"/>
                  </a:lnTo>
                  <a:lnTo>
                    <a:pt x="1679625" y="448236"/>
                  </a:lnTo>
                  <a:lnTo>
                    <a:pt x="0" y="448236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28575"/>
              <a:ext cx="1679625" cy="476811"/>
            </a:xfrm>
            <a:prstGeom prst="rect">
              <a:avLst/>
            </a:prstGeom>
          </p:spPr>
          <p:txBody>
            <a:bodyPr lIns="33367" tIns="33367" rIns="33367" bIns="33367" rtlCol="0" anchor="ctr"/>
            <a:lstStyle/>
            <a:p>
              <a:pPr algn="ctr">
                <a:lnSpc>
                  <a:spcPts val="2023"/>
                </a:lnSpc>
              </a:pPr>
              <a:endParaRPr/>
            </a:p>
          </p:txBody>
        </p:sp>
      </p:grpSp>
      <p:sp>
        <p:nvSpPr>
          <p:cNvPr id="33" name="TextBox 33"/>
          <p:cNvSpPr txBox="1"/>
          <p:nvPr/>
        </p:nvSpPr>
        <p:spPr>
          <a:xfrm rot="-1689973">
            <a:off x="2269514" y="2155098"/>
            <a:ext cx="1873086" cy="43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58"/>
              </a:lnSpc>
            </a:pPr>
            <a:r>
              <a:rPr lang="en-US" sz="254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$486,332,779</a:t>
            </a:r>
          </a:p>
        </p:txBody>
      </p:sp>
      <p:sp>
        <p:nvSpPr>
          <p:cNvPr id="34" name="TextBox 34"/>
          <p:cNvSpPr txBox="1"/>
          <p:nvPr/>
        </p:nvSpPr>
        <p:spPr>
          <a:xfrm rot="-1689973">
            <a:off x="3625951" y="2486642"/>
            <a:ext cx="1873086" cy="43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58"/>
              </a:lnSpc>
            </a:pPr>
            <a:r>
              <a:rPr lang="en-US" sz="254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$455,533,676</a:t>
            </a:r>
          </a:p>
        </p:txBody>
      </p:sp>
      <p:sp>
        <p:nvSpPr>
          <p:cNvPr id="35" name="TextBox 35"/>
          <p:cNvSpPr txBox="1"/>
          <p:nvPr/>
        </p:nvSpPr>
        <p:spPr>
          <a:xfrm rot="-1689973">
            <a:off x="5025695" y="2937458"/>
            <a:ext cx="1873086" cy="43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58"/>
              </a:lnSpc>
            </a:pPr>
            <a:r>
              <a:rPr lang="en-US" sz="254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$422,942,637</a:t>
            </a:r>
          </a:p>
        </p:txBody>
      </p:sp>
      <p:sp>
        <p:nvSpPr>
          <p:cNvPr id="36" name="TextBox 36"/>
          <p:cNvSpPr txBox="1"/>
          <p:nvPr/>
        </p:nvSpPr>
        <p:spPr>
          <a:xfrm rot="-1689973">
            <a:off x="6381658" y="3373663"/>
            <a:ext cx="1873086" cy="43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58"/>
              </a:lnSpc>
            </a:pPr>
            <a:r>
              <a:rPr lang="en-US" sz="254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$384,998,948</a:t>
            </a:r>
          </a:p>
        </p:txBody>
      </p:sp>
      <p:sp>
        <p:nvSpPr>
          <p:cNvPr id="37" name="TextBox 37"/>
          <p:cNvSpPr txBox="1"/>
          <p:nvPr/>
        </p:nvSpPr>
        <p:spPr>
          <a:xfrm rot="-1689973">
            <a:off x="7727430" y="4021487"/>
            <a:ext cx="1873086" cy="43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58"/>
              </a:lnSpc>
            </a:pPr>
            <a:r>
              <a:rPr lang="en-US" sz="254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$331,931,784</a:t>
            </a:r>
          </a:p>
        </p:txBody>
      </p:sp>
      <p:sp>
        <p:nvSpPr>
          <p:cNvPr id="38" name="TextBox 38"/>
          <p:cNvSpPr txBox="1"/>
          <p:nvPr/>
        </p:nvSpPr>
        <p:spPr>
          <a:xfrm rot="-1689973">
            <a:off x="8871446" y="4630769"/>
            <a:ext cx="1873086" cy="43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58"/>
              </a:lnSpc>
            </a:pPr>
            <a:r>
              <a:rPr lang="en-US" sz="254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$283,204,930</a:t>
            </a:r>
          </a:p>
        </p:txBody>
      </p:sp>
      <p:grpSp>
        <p:nvGrpSpPr>
          <p:cNvPr id="39" name="Group 39"/>
          <p:cNvGrpSpPr/>
          <p:nvPr/>
        </p:nvGrpSpPr>
        <p:grpSpPr>
          <a:xfrm>
            <a:off x="10340986" y="2505862"/>
            <a:ext cx="4312472" cy="980635"/>
            <a:chOff x="0" y="0"/>
            <a:chExt cx="5749962" cy="1307513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5749962" cy="596837"/>
            </a:xfrm>
            <a:custGeom>
              <a:avLst/>
              <a:gdLst/>
              <a:ahLst/>
              <a:cxnLst/>
              <a:rect l="l" t="t" r="r" b="b"/>
              <a:pathLst>
                <a:path w="5749962" h="596837">
                  <a:moveTo>
                    <a:pt x="0" y="0"/>
                  </a:moveTo>
                  <a:lnTo>
                    <a:pt x="5749962" y="0"/>
                  </a:lnTo>
                  <a:lnTo>
                    <a:pt x="5749962" y="596837"/>
                  </a:lnTo>
                  <a:lnTo>
                    <a:pt x="0" y="5968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b="-116834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41"/>
            <p:cNvSpPr/>
            <p:nvPr/>
          </p:nvSpPr>
          <p:spPr>
            <a:xfrm>
              <a:off x="0" y="710676"/>
              <a:ext cx="5749962" cy="596837"/>
            </a:xfrm>
            <a:custGeom>
              <a:avLst/>
              <a:gdLst/>
              <a:ahLst/>
              <a:cxnLst/>
              <a:rect l="l" t="t" r="r" b="b"/>
              <a:pathLst>
                <a:path w="5749962" h="596837">
                  <a:moveTo>
                    <a:pt x="0" y="0"/>
                  </a:moveTo>
                  <a:lnTo>
                    <a:pt x="5749962" y="0"/>
                  </a:lnTo>
                  <a:lnTo>
                    <a:pt x="5749962" y="596837"/>
                  </a:lnTo>
                  <a:lnTo>
                    <a:pt x="0" y="5968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116834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" name="TextBox 42"/>
          <p:cNvSpPr txBox="1"/>
          <p:nvPr/>
        </p:nvSpPr>
        <p:spPr>
          <a:xfrm rot="-5400000">
            <a:off x="1555150" y="7718008"/>
            <a:ext cx="2011752" cy="11341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376"/>
              </a:lnSpc>
              <a:spcBef>
                <a:spcPct val="0"/>
              </a:spcBef>
            </a:pPr>
            <a:r>
              <a:rPr lang="en-US" sz="6697" b="1" dirty="0">
                <a:solidFill>
                  <a:srgbClr val="FFFFFF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2020</a:t>
            </a:r>
          </a:p>
        </p:txBody>
      </p:sp>
      <p:sp>
        <p:nvSpPr>
          <p:cNvPr id="43" name="TextBox 43"/>
          <p:cNvSpPr txBox="1"/>
          <p:nvPr/>
        </p:nvSpPr>
        <p:spPr>
          <a:xfrm rot="-5400000">
            <a:off x="2684026" y="7576684"/>
            <a:ext cx="2215464" cy="12130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932"/>
              </a:lnSpc>
              <a:spcBef>
                <a:spcPct val="0"/>
              </a:spcBef>
            </a:pPr>
            <a:r>
              <a:rPr lang="en-US" sz="7094" b="1" dirty="0">
                <a:solidFill>
                  <a:srgbClr val="FFFFFF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2021</a:t>
            </a:r>
          </a:p>
        </p:txBody>
      </p:sp>
      <p:sp>
        <p:nvSpPr>
          <p:cNvPr id="44" name="TextBox 44"/>
          <p:cNvSpPr txBox="1"/>
          <p:nvPr/>
        </p:nvSpPr>
        <p:spPr>
          <a:xfrm rot="-5400000">
            <a:off x="3934203" y="7556663"/>
            <a:ext cx="2255505" cy="12130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932"/>
              </a:lnSpc>
              <a:spcBef>
                <a:spcPct val="0"/>
              </a:spcBef>
            </a:pPr>
            <a:r>
              <a:rPr lang="en-US" sz="7094" b="1" dirty="0">
                <a:solidFill>
                  <a:srgbClr val="FFFFFF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2022</a:t>
            </a:r>
          </a:p>
        </p:txBody>
      </p:sp>
      <p:sp>
        <p:nvSpPr>
          <p:cNvPr id="45" name="TextBox 45"/>
          <p:cNvSpPr txBox="1"/>
          <p:nvPr/>
        </p:nvSpPr>
        <p:spPr>
          <a:xfrm rot="-5400000">
            <a:off x="5252519" y="7604781"/>
            <a:ext cx="2159270" cy="12130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932"/>
              </a:lnSpc>
              <a:spcBef>
                <a:spcPct val="0"/>
              </a:spcBef>
            </a:pPr>
            <a:r>
              <a:rPr lang="en-US" sz="7094" b="1" dirty="0">
                <a:solidFill>
                  <a:srgbClr val="FFFFFF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2023</a:t>
            </a:r>
          </a:p>
        </p:txBody>
      </p:sp>
      <p:sp>
        <p:nvSpPr>
          <p:cNvPr id="46" name="TextBox 46"/>
          <p:cNvSpPr txBox="1"/>
          <p:nvPr/>
        </p:nvSpPr>
        <p:spPr>
          <a:xfrm rot="-5400000">
            <a:off x="6504219" y="7604781"/>
            <a:ext cx="2159270" cy="12130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932"/>
              </a:lnSpc>
              <a:spcBef>
                <a:spcPct val="0"/>
              </a:spcBef>
            </a:pPr>
            <a:r>
              <a:rPr lang="en-US" sz="7094" b="1" dirty="0">
                <a:solidFill>
                  <a:srgbClr val="FFFFFF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2024</a:t>
            </a:r>
          </a:p>
        </p:txBody>
      </p:sp>
      <p:sp>
        <p:nvSpPr>
          <p:cNvPr id="47" name="TextBox 47"/>
          <p:cNvSpPr txBox="1"/>
          <p:nvPr/>
        </p:nvSpPr>
        <p:spPr>
          <a:xfrm rot="-5400000">
            <a:off x="7829680" y="7678541"/>
            <a:ext cx="2011751" cy="12130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932"/>
              </a:lnSpc>
              <a:spcBef>
                <a:spcPct val="0"/>
              </a:spcBef>
            </a:pPr>
            <a:r>
              <a:rPr lang="en-US" sz="7094" b="1" dirty="0">
                <a:solidFill>
                  <a:srgbClr val="FFFFFF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2025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2042030" y="5184261"/>
            <a:ext cx="6507469" cy="3155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60"/>
              </a:lnSpc>
            </a:pPr>
            <a:r>
              <a:rPr lang="en-US" sz="3543" b="1">
                <a:solidFill>
                  <a:srgbClr val="000000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Total debt service reduced: </a:t>
            </a:r>
          </a:p>
          <a:p>
            <a:pPr algn="l">
              <a:lnSpc>
                <a:spcPts val="4960"/>
              </a:lnSpc>
              <a:spcBef>
                <a:spcPct val="0"/>
              </a:spcBef>
            </a:pPr>
            <a:r>
              <a:rPr lang="en-US" sz="3543" b="1">
                <a:solidFill>
                  <a:srgbClr val="000000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$203,567,851</a:t>
            </a:r>
          </a:p>
          <a:p>
            <a:pPr algn="l">
              <a:lnSpc>
                <a:spcPts val="4960"/>
              </a:lnSpc>
              <a:spcBef>
                <a:spcPct val="0"/>
              </a:spcBef>
            </a:pPr>
            <a:endParaRPr lang="en-US" sz="3543" b="1">
              <a:solidFill>
                <a:srgbClr val="000000"/>
              </a:solidFill>
              <a:latin typeface="Cooper Hewitt Bold"/>
              <a:ea typeface="Cooper Hewitt Bold"/>
              <a:cs typeface="Cooper Hewitt Bold"/>
              <a:sym typeface="Cooper Hewitt Bold"/>
            </a:endParaRPr>
          </a:p>
          <a:p>
            <a:pPr algn="l">
              <a:lnSpc>
                <a:spcPts val="4960"/>
              </a:lnSpc>
              <a:spcBef>
                <a:spcPct val="0"/>
              </a:spcBef>
            </a:pPr>
            <a:r>
              <a:rPr lang="en-US" sz="3543" b="1">
                <a:solidFill>
                  <a:srgbClr val="000000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Principal: $124,625,001</a:t>
            </a:r>
          </a:p>
          <a:p>
            <a:pPr algn="l">
              <a:lnSpc>
                <a:spcPts val="4960"/>
              </a:lnSpc>
              <a:spcBef>
                <a:spcPct val="0"/>
              </a:spcBef>
            </a:pPr>
            <a:r>
              <a:rPr lang="en-US" sz="3543" b="1">
                <a:solidFill>
                  <a:srgbClr val="000000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Interest: $78,942,850</a:t>
            </a:r>
          </a:p>
        </p:txBody>
      </p:sp>
      <p:grpSp>
        <p:nvGrpSpPr>
          <p:cNvPr id="49" name="Group 49"/>
          <p:cNvGrpSpPr/>
          <p:nvPr/>
        </p:nvGrpSpPr>
        <p:grpSpPr>
          <a:xfrm rot="5400000">
            <a:off x="10169742" y="5621623"/>
            <a:ext cx="1957225" cy="1425400"/>
            <a:chOff x="0" y="0"/>
            <a:chExt cx="1097031" cy="798942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1097031" cy="798942"/>
            </a:xfrm>
            <a:custGeom>
              <a:avLst/>
              <a:gdLst/>
              <a:ahLst/>
              <a:cxnLst/>
              <a:rect l="l" t="t" r="r" b="b"/>
              <a:pathLst>
                <a:path w="1097031" h="798942">
                  <a:moveTo>
                    <a:pt x="1097031" y="399471"/>
                  </a:moveTo>
                  <a:lnTo>
                    <a:pt x="690631" y="0"/>
                  </a:lnTo>
                  <a:lnTo>
                    <a:pt x="690631" y="203200"/>
                  </a:lnTo>
                  <a:lnTo>
                    <a:pt x="0" y="203200"/>
                  </a:lnTo>
                  <a:lnTo>
                    <a:pt x="0" y="595742"/>
                  </a:lnTo>
                  <a:lnTo>
                    <a:pt x="690631" y="595742"/>
                  </a:lnTo>
                  <a:lnTo>
                    <a:pt x="690631" y="798942"/>
                  </a:lnTo>
                  <a:lnTo>
                    <a:pt x="1097031" y="399471"/>
                  </a:lnTo>
                  <a:close/>
                </a:path>
              </a:pathLst>
            </a:custGeom>
            <a:solidFill>
              <a:srgbClr val="FFE900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0" y="117475"/>
              <a:ext cx="995431" cy="478267"/>
            </a:xfrm>
            <a:prstGeom prst="rect">
              <a:avLst/>
            </a:prstGeom>
          </p:spPr>
          <p:txBody>
            <a:bodyPr lIns="41257" tIns="41257" rIns="41257" bIns="41257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53" name="Slide Number Placeholder 35">
            <a:extLst>
              <a:ext uri="{FF2B5EF4-FFF2-40B4-BE49-F238E27FC236}">
                <a16:creationId xmlns:a16="http://schemas.microsoft.com/office/drawing/2014/main" id="{D02390B5-21EF-7D97-6A34-5C3B7CB97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8113" y="9600730"/>
            <a:ext cx="2133600" cy="365125"/>
          </a:xfrm>
        </p:spPr>
        <p:txBody>
          <a:bodyPr/>
          <a:lstStyle/>
          <a:p>
            <a:pPr algn="l"/>
            <a:fld id="{B6F15528-21DE-4FAA-801E-634DDDAF4B2B}" type="slidenum">
              <a:rPr lang="en-US" sz="1600" b="1" smtClean="0">
                <a:solidFill>
                  <a:schemeClr val="bg1"/>
                </a:solidFill>
              </a:rPr>
              <a:pPr algn="l"/>
              <a:t>19</a:t>
            </a:fld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2700000">
            <a:off x="17560529" y="168558"/>
            <a:ext cx="2543618" cy="2543618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F0E0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2700000">
            <a:off x="15663990" y="-1706776"/>
            <a:ext cx="2543618" cy="2543618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532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2700000">
            <a:off x="17231391" y="-2067623"/>
            <a:ext cx="2543618" cy="4117981"/>
            <a:chOff x="0" y="0"/>
            <a:chExt cx="812800" cy="131588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1315880"/>
            </a:xfrm>
            <a:custGeom>
              <a:avLst/>
              <a:gdLst/>
              <a:ahLst/>
              <a:cxnLst/>
              <a:rect l="l" t="t" r="r" b="b"/>
              <a:pathLst>
                <a:path w="812800" h="1315880">
                  <a:moveTo>
                    <a:pt x="0" y="0"/>
                  </a:moveTo>
                  <a:lnTo>
                    <a:pt x="812800" y="0"/>
                  </a:lnTo>
                  <a:lnTo>
                    <a:pt x="812800" y="1315880"/>
                  </a:lnTo>
                  <a:lnTo>
                    <a:pt x="0" y="1315880"/>
                  </a:lnTo>
                  <a:close/>
                </a:path>
              </a:pathLst>
            </a:custGeom>
            <a:solidFill>
              <a:srgbClr val="000000">
                <a:alpha val="16863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13539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-2700000">
            <a:off x="17255089" y="-1395736"/>
            <a:ext cx="2543618" cy="2543618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843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13878896" y="8910769"/>
            <a:ext cx="4138714" cy="1126249"/>
          </a:xfrm>
          <a:custGeom>
            <a:avLst/>
            <a:gdLst/>
            <a:ahLst/>
            <a:cxnLst/>
            <a:rect l="l" t="t" r="r" b="b"/>
            <a:pathLst>
              <a:path w="4138714" h="1126249">
                <a:moveTo>
                  <a:pt x="0" y="0"/>
                </a:moveTo>
                <a:lnTo>
                  <a:pt x="4138714" y="0"/>
                </a:lnTo>
                <a:lnTo>
                  <a:pt x="4138714" y="1126249"/>
                </a:lnTo>
                <a:lnTo>
                  <a:pt x="0" y="11262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2281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5" name="Group 15"/>
          <p:cNvGrpSpPr/>
          <p:nvPr/>
        </p:nvGrpSpPr>
        <p:grpSpPr>
          <a:xfrm rot="-2700000">
            <a:off x="62457" y="9437570"/>
            <a:ext cx="2543618" cy="2543618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 rot="-2700000">
            <a:off x="-1834081" y="7562236"/>
            <a:ext cx="2543618" cy="2543618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532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 rot="-2700000">
            <a:off x="-1110052" y="8659913"/>
            <a:ext cx="2543618" cy="4117981"/>
            <a:chOff x="0" y="0"/>
            <a:chExt cx="812800" cy="131588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1315880"/>
            </a:xfrm>
            <a:custGeom>
              <a:avLst/>
              <a:gdLst/>
              <a:ahLst/>
              <a:cxnLst/>
              <a:rect l="l" t="t" r="r" b="b"/>
              <a:pathLst>
                <a:path w="812800" h="1315880">
                  <a:moveTo>
                    <a:pt x="0" y="0"/>
                  </a:moveTo>
                  <a:lnTo>
                    <a:pt x="812800" y="0"/>
                  </a:lnTo>
                  <a:lnTo>
                    <a:pt x="812800" y="1315880"/>
                  </a:lnTo>
                  <a:lnTo>
                    <a:pt x="0" y="1315880"/>
                  </a:lnTo>
                  <a:close/>
                </a:path>
              </a:pathLst>
            </a:custGeom>
            <a:solidFill>
              <a:srgbClr val="000000">
                <a:alpha val="16863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812800" cy="13539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 rot="-2700000">
            <a:off x="-1638098" y="9154719"/>
            <a:ext cx="2543618" cy="2543618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843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7" name="Freeform 27"/>
          <p:cNvSpPr/>
          <p:nvPr/>
        </p:nvSpPr>
        <p:spPr>
          <a:xfrm>
            <a:off x="552902" y="3162777"/>
            <a:ext cx="11301259" cy="3206732"/>
          </a:xfrm>
          <a:custGeom>
            <a:avLst/>
            <a:gdLst/>
            <a:ahLst/>
            <a:cxnLst/>
            <a:rect l="l" t="t" r="r" b="b"/>
            <a:pathLst>
              <a:path w="11301259" h="3206732">
                <a:moveTo>
                  <a:pt x="0" y="0"/>
                </a:moveTo>
                <a:lnTo>
                  <a:pt x="11301259" y="0"/>
                </a:lnTo>
                <a:lnTo>
                  <a:pt x="11301259" y="3206733"/>
                </a:lnTo>
                <a:lnTo>
                  <a:pt x="0" y="320673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8" name="Group 28"/>
          <p:cNvGrpSpPr/>
          <p:nvPr/>
        </p:nvGrpSpPr>
        <p:grpSpPr>
          <a:xfrm>
            <a:off x="12178093" y="3600450"/>
            <a:ext cx="5520099" cy="2320692"/>
            <a:chOff x="0" y="0"/>
            <a:chExt cx="1453853" cy="611211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453853" cy="611211"/>
            </a:xfrm>
            <a:custGeom>
              <a:avLst/>
              <a:gdLst/>
              <a:ahLst/>
              <a:cxnLst/>
              <a:rect l="l" t="t" r="r" b="b"/>
              <a:pathLst>
                <a:path w="1453853" h="611211">
                  <a:moveTo>
                    <a:pt x="72930" y="0"/>
                  </a:moveTo>
                  <a:lnTo>
                    <a:pt x="1380923" y="0"/>
                  </a:lnTo>
                  <a:cubicBezTo>
                    <a:pt x="1421201" y="0"/>
                    <a:pt x="1453853" y="32652"/>
                    <a:pt x="1453853" y="72930"/>
                  </a:cubicBezTo>
                  <a:lnTo>
                    <a:pt x="1453853" y="538281"/>
                  </a:lnTo>
                  <a:cubicBezTo>
                    <a:pt x="1453853" y="578559"/>
                    <a:pt x="1421201" y="611211"/>
                    <a:pt x="1380923" y="611211"/>
                  </a:cubicBezTo>
                  <a:lnTo>
                    <a:pt x="72930" y="611211"/>
                  </a:lnTo>
                  <a:cubicBezTo>
                    <a:pt x="32652" y="611211"/>
                    <a:pt x="0" y="578559"/>
                    <a:pt x="0" y="538281"/>
                  </a:cubicBezTo>
                  <a:lnTo>
                    <a:pt x="0" y="72930"/>
                  </a:lnTo>
                  <a:cubicBezTo>
                    <a:pt x="0" y="32652"/>
                    <a:pt x="32652" y="0"/>
                    <a:pt x="72930" y="0"/>
                  </a:cubicBezTo>
                  <a:close/>
                </a:path>
              </a:pathLst>
            </a:custGeom>
            <a:solidFill>
              <a:srgbClr val="00843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38100"/>
              <a:ext cx="1453853" cy="6493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510809" y="464594"/>
            <a:ext cx="12429286" cy="1922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19"/>
              </a:lnSpc>
            </a:pPr>
            <a:r>
              <a:rPr lang="en-US" sz="7419" b="1">
                <a:solidFill>
                  <a:srgbClr val="00843D"/>
                </a:solidFill>
                <a:latin typeface="Anantason ExtraExpanded Bold"/>
                <a:ea typeface="Anantason ExtraExpanded Bold"/>
                <a:cs typeface="Anantason ExtraExpanded Bold"/>
                <a:sym typeface="Anantason ExtraExpanded Bold"/>
              </a:rPr>
              <a:t>TRANSFORMATION IN PUBLIC EDUCATION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2437157" y="3723312"/>
            <a:ext cx="5001969" cy="1971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92"/>
              </a:lnSpc>
              <a:spcBef>
                <a:spcPct val="0"/>
              </a:spcBef>
            </a:pPr>
            <a:r>
              <a:rPr lang="en-US" sz="5637" b="1">
                <a:solidFill>
                  <a:srgbClr val="FFFFFF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It starts in the Boardroom.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2145598" y="7064010"/>
            <a:ext cx="11020020" cy="1282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86303" lvl="1" algn="l">
              <a:lnSpc>
                <a:spcPts val="5045"/>
              </a:lnSpc>
            </a:pPr>
            <a:r>
              <a:rPr lang="en-US" sz="4504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Trust, Clarity of Roles, Shared Purpose, and Unity in Leadership</a:t>
            </a:r>
          </a:p>
        </p:txBody>
      </p:sp>
      <p:sp>
        <p:nvSpPr>
          <p:cNvPr id="36" name="Slide Number Placeholder 35">
            <a:extLst>
              <a:ext uri="{FF2B5EF4-FFF2-40B4-BE49-F238E27FC236}">
                <a16:creationId xmlns:a16="http://schemas.microsoft.com/office/drawing/2014/main" id="{EF80D1F1-E41D-480F-2FB4-2A1429485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8113" y="9600730"/>
            <a:ext cx="2133600" cy="365125"/>
          </a:xfrm>
        </p:spPr>
        <p:txBody>
          <a:bodyPr/>
          <a:lstStyle/>
          <a:p>
            <a:pPr algn="l"/>
            <a:fld id="{B6F15528-21DE-4FAA-801E-634DDDAF4B2B}" type="slidenum">
              <a:rPr lang="en-US" sz="1600" b="1" smtClean="0">
                <a:solidFill>
                  <a:schemeClr val="bg1"/>
                </a:solidFill>
              </a:rPr>
              <a:pPr algn="l"/>
              <a:t>2</a:t>
            </a:fld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2700000">
            <a:off x="17560529" y="168558"/>
            <a:ext cx="2543618" cy="2543618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F0E0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2700000">
            <a:off x="15663990" y="-1706776"/>
            <a:ext cx="2543618" cy="2543618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532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2700000">
            <a:off x="17231391" y="-2067623"/>
            <a:ext cx="2543618" cy="4117981"/>
            <a:chOff x="0" y="0"/>
            <a:chExt cx="812800" cy="131588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1315880"/>
            </a:xfrm>
            <a:custGeom>
              <a:avLst/>
              <a:gdLst/>
              <a:ahLst/>
              <a:cxnLst/>
              <a:rect l="l" t="t" r="r" b="b"/>
              <a:pathLst>
                <a:path w="812800" h="1315880">
                  <a:moveTo>
                    <a:pt x="0" y="0"/>
                  </a:moveTo>
                  <a:lnTo>
                    <a:pt x="812800" y="0"/>
                  </a:lnTo>
                  <a:lnTo>
                    <a:pt x="812800" y="1315880"/>
                  </a:lnTo>
                  <a:lnTo>
                    <a:pt x="0" y="1315880"/>
                  </a:lnTo>
                  <a:close/>
                </a:path>
              </a:pathLst>
            </a:custGeom>
            <a:solidFill>
              <a:srgbClr val="000000">
                <a:alpha val="16863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13539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-2700000">
            <a:off x="17309651" y="-1418337"/>
            <a:ext cx="2479695" cy="2543618"/>
            <a:chOff x="0" y="0"/>
            <a:chExt cx="792374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792374" cy="812800"/>
            </a:xfrm>
            <a:custGeom>
              <a:avLst/>
              <a:gdLst/>
              <a:ahLst/>
              <a:cxnLst/>
              <a:rect l="l" t="t" r="r" b="b"/>
              <a:pathLst>
                <a:path w="792374" h="812800">
                  <a:moveTo>
                    <a:pt x="0" y="0"/>
                  </a:moveTo>
                  <a:lnTo>
                    <a:pt x="792374" y="0"/>
                  </a:lnTo>
                  <a:lnTo>
                    <a:pt x="792374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843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792374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 rot="-2700000">
            <a:off x="62457" y="9437570"/>
            <a:ext cx="2543618" cy="2543618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 rot="-2700000">
            <a:off x="-1834081" y="7562236"/>
            <a:ext cx="2543618" cy="2543618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532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 rot="-2700000">
            <a:off x="-1110052" y="8659913"/>
            <a:ext cx="2543618" cy="4117981"/>
            <a:chOff x="0" y="0"/>
            <a:chExt cx="812800" cy="131588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1315880"/>
            </a:xfrm>
            <a:custGeom>
              <a:avLst/>
              <a:gdLst/>
              <a:ahLst/>
              <a:cxnLst/>
              <a:rect l="l" t="t" r="r" b="b"/>
              <a:pathLst>
                <a:path w="812800" h="1315880">
                  <a:moveTo>
                    <a:pt x="0" y="0"/>
                  </a:moveTo>
                  <a:lnTo>
                    <a:pt x="812800" y="0"/>
                  </a:lnTo>
                  <a:lnTo>
                    <a:pt x="812800" y="1315880"/>
                  </a:lnTo>
                  <a:lnTo>
                    <a:pt x="0" y="1315880"/>
                  </a:lnTo>
                  <a:close/>
                </a:path>
              </a:pathLst>
            </a:custGeom>
            <a:solidFill>
              <a:srgbClr val="000000">
                <a:alpha val="16863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812800" cy="13539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 rot="-2700000">
            <a:off x="-1638098" y="9154719"/>
            <a:ext cx="2543618" cy="2543618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843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6" name="Freeform 26"/>
          <p:cNvSpPr/>
          <p:nvPr/>
        </p:nvSpPr>
        <p:spPr>
          <a:xfrm>
            <a:off x="13878896" y="8910769"/>
            <a:ext cx="4138714" cy="1126249"/>
          </a:xfrm>
          <a:custGeom>
            <a:avLst/>
            <a:gdLst/>
            <a:ahLst/>
            <a:cxnLst/>
            <a:rect l="l" t="t" r="r" b="b"/>
            <a:pathLst>
              <a:path w="4138714" h="1126249">
                <a:moveTo>
                  <a:pt x="0" y="0"/>
                </a:moveTo>
                <a:lnTo>
                  <a:pt x="4138714" y="0"/>
                </a:lnTo>
                <a:lnTo>
                  <a:pt x="4138714" y="1126249"/>
                </a:lnTo>
                <a:lnTo>
                  <a:pt x="0" y="11262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228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TextBox 27"/>
          <p:cNvSpPr txBox="1"/>
          <p:nvPr/>
        </p:nvSpPr>
        <p:spPr>
          <a:xfrm>
            <a:off x="388114" y="1357311"/>
            <a:ext cx="14324497" cy="13106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35"/>
              </a:lnSpc>
            </a:pPr>
            <a:r>
              <a:rPr lang="en-US" sz="4504" b="1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Carroll ISD has among the lowest tax rates in Tarrant County.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388114" y="676701"/>
            <a:ext cx="16645614" cy="645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en-US" sz="4800" b="1">
                <a:solidFill>
                  <a:srgbClr val="00843D"/>
                </a:solidFill>
                <a:latin typeface="Anantason ExtraExpanded Bold"/>
                <a:ea typeface="Anantason ExtraExpanded Bold"/>
                <a:cs typeface="Anantason ExtraExpanded Bold"/>
                <a:sym typeface="Anantason ExtraExpanded Bold"/>
              </a:rPr>
              <a:t>TARRANT COUNTY TAX RATE COMPARISON</a:t>
            </a:r>
          </a:p>
        </p:txBody>
      </p:sp>
      <p:grpSp>
        <p:nvGrpSpPr>
          <p:cNvPr id="29" name="Group 29"/>
          <p:cNvGrpSpPr/>
          <p:nvPr/>
        </p:nvGrpSpPr>
        <p:grpSpPr>
          <a:xfrm>
            <a:off x="1413898" y="2003124"/>
            <a:ext cx="12272931" cy="9204698"/>
            <a:chOff x="0" y="0"/>
            <a:chExt cx="16363907" cy="12272931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6363907" cy="12272931"/>
            </a:xfrm>
            <a:custGeom>
              <a:avLst/>
              <a:gdLst/>
              <a:ahLst/>
              <a:cxnLst/>
              <a:rect l="l" t="t" r="r" b="b"/>
              <a:pathLst>
                <a:path w="16363907" h="12272931">
                  <a:moveTo>
                    <a:pt x="0" y="0"/>
                  </a:moveTo>
                  <a:lnTo>
                    <a:pt x="16363907" y="0"/>
                  </a:lnTo>
                  <a:lnTo>
                    <a:pt x="16363907" y="12272931"/>
                  </a:lnTo>
                  <a:lnTo>
                    <a:pt x="0" y="122729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31" name="Group 31"/>
            <p:cNvGrpSpPr/>
            <p:nvPr/>
          </p:nvGrpSpPr>
          <p:grpSpPr>
            <a:xfrm rot="-2700000">
              <a:off x="11866015" y="8023392"/>
              <a:ext cx="4114800" cy="565673"/>
              <a:chOff x="0" y="0"/>
              <a:chExt cx="812800" cy="111738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812800" cy="111738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11738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111738"/>
                    </a:lnTo>
                    <a:lnTo>
                      <a:pt x="0" y="111738"/>
                    </a:lnTo>
                    <a:close/>
                  </a:path>
                </a:pathLst>
              </a:custGeom>
              <a:solidFill>
                <a:srgbClr val="F2F2F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0" y="-38100"/>
                <a:ext cx="812800" cy="14983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34" name="TextBox 34"/>
            <p:cNvSpPr txBox="1"/>
            <p:nvPr/>
          </p:nvSpPr>
          <p:spPr>
            <a:xfrm rot="18823275">
              <a:off x="13172048" y="7512334"/>
              <a:ext cx="2420092" cy="55810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501"/>
                </a:lnSpc>
              </a:pPr>
              <a:r>
                <a:rPr lang="en-US" sz="2501" b="1" dirty="0">
                  <a:solidFill>
                    <a:srgbClr val="000000"/>
                  </a:solidFill>
                  <a:latin typeface="Source Sans Pro Bold"/>
                  <a:ea typeface="Source Sans Pro Bold"/>
                  <a:cs typeface="Source Sans Pro Bold"/>
                  <a:sym typeface="Source Sans Pro Bold"/>
                </a:rPr>
                <a:t>Carroll ISD</a:t>
              </a:r>
            </a:p>
          </p:txBody>
        </p:sp>
      </p:grpSp>
      <p:sp>
        <p:nvSpPr>
          <p:cNvPr id="36" name="Slide Number Placeholder 35">
            <a:extLst>
              <a:ext uri="{FF2B5EF4-FFF2-40B4-BE49-F238E27FC236}">
                <a16:creationId xmlns:a16="http://schemas.microsoft.com/office/drawing/2014/main" id="{A13A941C-30E7-78B3-8C91-415EA5C93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8113" y="9600730"/>
            <a:ext cx="2133600" cy="365125"/>
          </a:xfrm>
        </p:spPr>
        <p:txBody>
          <a:bodyPr/>
          <a:lstStyle/>
          <a:p>
            <a:pPr algn="l"/>
            <a:fld id="{B6F15528-21DE-4FAA-801E-634DDDAF4B2B}" type="slidenum">
              <a:rPr lang="en-US" sz="1600" b="1" smtClean="0">
                <a:solidFill>
                  <a:schemeClr val="bg1"/>
                </a:solidFill>
              </a:rPr>
              <a:pPr algn="l"/>
              <a:t>20</a:t>
            </a:fld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2700000">
            <a:off x="17560529" y="168558"/>
            <a:ext cx="2543618" cy="2543618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F0E0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2700000">
            <a:off x="15663990" y="-1706776"/>
            <a:ext cx="2543618" cy="2543618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532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2700000">
            <a:off x="17231391" y="-2067623"/>
            <a:ext cx="2543618" cy="4117981"/>
            <a:chOff x="0" y="0"/>
            <a:chExt cx="812800" cy="131588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1315880"/>
            </a:xfrm>
            <a:custGeom>
              <a:avLst/>
              <a:gdLst/>
              <a:ahLst/>
              <a:cxnLst/>
              <a:rect l="l" t="t" r="r" b="b"/>
              <a:pathLst>
                <a:path w="812800" h="1315880">
                  <a:moveTo>
                    <a:pt x="0" y="0"/>
                  </a:moveTo>
                  <a:lnTo>
                    <a:pt x="812800" y="0"/>
                  </a:lnTo>
                  <a:lnTo>
                    <a:pt x="812800" y="1315880"/>
                  </a:lnTo>
                  <a:lnTo>
                    <a:pt x="0" y="1315880"/>
                  </a:lnTo>
                  <a:close/>
                </a:path>
              </a:pathLst>
            </a:custGeom>
            <a:solidFill>
              <a:srgbClr val="000000">
                <a:alpha val="16863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13539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-2700000">
            <a:off x="17309651" y="-1418337"/>
            <a:ext cx="2479695" cy="2543618"/>
            <a:chOff x="0" y="0"/>
            <a:chExt cx="792374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792374" cy="812800"/>
            </a:xfrm>
            <a:custGeom>
              <a:avLst/>
              <a:gdLst/>
              <a:ahLst/>
              <a:cxnLst/>
              <a:rect l="l" t="t" r="r" b="b"/>
              <a:pathLst>
                <a:path w="792374" h="812800">
                  <a:moveTo>
                    <a:pt x="0" y="0"/>
                  </a:moveTo>
                  <a:lnTo>
                    <a:pt x="792374" y="0"/>
                  </a:lnTo>
                  <a:lnTo>
                    <a:pt x="792374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843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792374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 rot="-2700000">
            <a:off x="62457" y="9437570"/>
            <a:ext cx="2543618" cy="2543618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 rot="-2700000">
            <a:off x="-1834081" y="7562236"/>
            <a:ext cx="2543618" cy="2543618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532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 rot="-2700000">
            <a:off x="-1110052" y="8659913"/>
            <a:ext cx="2543618" cy="4117981"/>
            <a:chOff x="0" y="0"/>
            <a:chExt cx="812800" cy="131588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1315880"/>
            </a:xfrm>
            <a:custGeom>
              <a:avLst/>
              <a:gdLst/>
              <a:ahLst/>
              <a:cxnLst/>
              <a:rect l="l" t="t" r="r" b="b"/>
              <a:pathLst>
                <a:path w="812800" h="1315880">
                  <a:moveTo>
                    <a:pt x="0" y="0"/>
                  </a:moveTo>
                  <a:lnTo>
                    <a:pt x="812800" y="0"/>
                  </a:lnTo>
                  <a:lnTo>
                    <a:pt x="812800" y="1315880"/>
                  </a:lnTo>
                  <a:lnTo>
                    <a:pt x="0" y="1315880"/>
                  </a:lnTo>
                  <a:close/>
                </a:path>
              </a:pathLst>
            </a:custGeom>
            <a:solidFill>
              <a:srgbClr val="000000">
                <a:alpha val="16863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812800" cy="13539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 rot="-2700000">
            <a:off x="-1638098" y="9154719"/>
            <a:ext cx="2543618" cy="2543618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843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6" name="Freeform 26"/>
          <p:cNvSpPr/>
          <p:nvPr/>
        </p:nvSpPr>
        <p:spPr>
          <a:xfrm>
            <a:off x="14881413" y="9391378"/>
            <a:ext cx="3330372" cy="820930"/>
          </a:xfrm>
          <a:custGeom>
            <a:avLst/>
            <a:gdLst/>
            <a:ahLst/>
            <a:cxnLst/>
            <a:rect l="l" t="t" r="r" b="b"/>
            <a:pathLst>
              <a:path w="4138714" h="1126249">
                <a:moveTo>
                  <a:pt x="0" y="0"/>
                </a:moveTo>
                <a:lnTo>
                  <a:pt x="4138714" y="0"/>
                </a:lnTo>
                <a:lnTo>
                  <a:pt x="4138714" y="1126249"/>
                </a:lnTo>
                <a:lnTo>
                  <a:pt x="0" y="11262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228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TextBox 27"/>
          <p:cNvSpPr txBox="1"/>
          <p:nvPr/>
        </p:nvSpPr>
        <p:spPr>
          <a:xfrm>
            <a:off x="424290" y="501010"/>
            <a:ext cx="14196350" cy="1768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38"/>
              </a:lnSpc>
            </a:pPr>
            <a:r>
              <a:rPr lang="en-US" sz="4538" b="1">
                <a:solidFill>
                  <a:srgbClr val="000000"/>
                </a:solidFill>
                <a:latin typeface="Anantason ExtraExpanded Bold"/>
                <a:ea typeface="Anantason ExtraExpanded Bold"/>
                <a:cs typeface="Anantason ExtraExpanded Bold"/>
                <a:sym typeface="Anantason ExtraExpanded Bold"/>
              </a:rPr>
              <a:t>FISCAL RESPONSIBILITY IDEAS FOR SCHOOL BOARDS</a:t>
            </a:r>
          </a:p>
          <a:p>
            <a:pPr algn="l">
              <a:lnSpc>
                <a:spcPts val="4538"/>
              </a:lnSpc>
            </a:pPr>
            <a:endParaRPr lang="en-US" sz="4538" b="1">
              <a:solidFill>
                <a:srgbClr val="000000"/>
              </a:solidFill>
              <a:latin typeface="Anantason ExtraExpanded Bold"/>
              <a:ea typeface="Anantason ExtraExpanded Bold"/>
              <a:cs typeface="Anantason ExtraExpanded Bold"/>
              <a:sym typeface="Anantason ExtraExpanded Bold"/>
            </a:endParaRPr>
          </a:p>
        </p:txBody>
      </p:sp>
      <p:grpSp>
        <p:nvGrpSpPr>
          <p:cNvPr id="28" name="Group 28"/>
          <p:cNvGrpSpPr/>
          <p:nvPr/>
        </p:nvGrpSpPr>
        <p:grpSpPr>
          <a:xfrm>
            <a:off x="424290" y="1869298"/>
            <a:ext cx="11974726" cy="3433900"/>
            <a:chOff x="0" y="0"/>
            <a:chExt cx="15966301" cy="4578533"/>
          </a:xfrm>
        </p:grpSpPr>
        <p:sp>
          <p:nvSpPr>
            <p:cNvPr id="29" name="TextBox 29"/>
            <p:cNvSpPr txBox="1"/>
            <p:nvPr/>
          </p:nvSpPr>
          <p:spPr>
            <a:xfrm>
              <a:off x="172259" y="66675"/>
              <a:ext cx="15794042" cy="6970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800"/>
                </a:lnSpc>
              </a:pPr>
              <a:r>
                <a:rPr lang="en-US" sz="3800" b="1">
                  <a:solidFill>
                    <a:srgbClr val="00843D"/>
                  </a:solidFill>
                  <a:latin typeface="Anantason ExtraExpanded Bold"/>
                  <a:ea typeface="Anantason ExtraExpanded Bold"/>
                  <a:cs typeface="Anantason ExtraExpanded Bold"/>
                  <a:sym typeface="Anantason ExtraExpanded Bold"/>
                </a:rPr>
                <a:t>EXPENDITURE REDUCTIONS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827336"/>
              <a:ext cx="15890646" cy="37511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699722" lvl="1" indent="-349861" algn="l">
                <a:lnSpc>
                  <a:spcPts val="3694"/>
                </a:lnSpc>
                <a:buFont typeface="Arial"/>
                <a:buChar char="•"/>
              </a:pPr>
              <a:r>
                <a:rPr lang="en-US" sz="3000" b="1" dirty="0">
                  <a:solidFill>
                    <a:srgbClr val="000000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Administrative efficiencies (found savings of $1M year over year)</a:t>
              </a:r>
            </a:p>
            <a:p>
              <a:pPr marL="699722" lvl="1" indent="-349861" algn="l">
                <a:lnSpc>
                  <a:spcPts val="3694"/>
                </a:lnSpc>
                <a:buFont typeface="Arial"/>
                <a:buChar char="•"/>
              </a:pPr>
              <a:r>
                <a:rPr lang="en-US" sz="3000" b="1" dirty="0">
                  <a:solidFill>
                    <a:srgbClr val="000000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Energy management plan</a:t>
              </a:r>
            </a:p>
            <a:p>
              <a:pPr marL="699722" lvl="1" indent="-349861" algn="l">
                <a:lnSpc>
                  <a:spcPts val="3694"/>
                </a:lnSpc>
                <a:buFont typeface="Arial"/>
                <a:buChar char="•"/>
              </a:pPr>
              <a:r>
                <a:rPr lang="en-US" sz="3000" b="1" dirty="0">
                  <a:solidFill>
                    <a:srgbClr val="000000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Shopping for the best prices on labor and goods, and</a:t>
              </a:r>
            </a:p>
            <a:p>
              <a:pPr marL="699722" lvl="1" indent="-349861" algn="l">
                <a:lnSpc>
                  <a:spcPts val="3694"/>
                </a:lnSpc>
                <a:buFont typeface="Arial"/>
                <a:buChar char="•"/>
              </a:pPr>
              <a:r>
                <a:rPr lang="en-US" sz="3000" b="1" dirty="0">
                  <a:solidFill>
                    <a:srgbClr val="000000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Streamlining operations to eliminate certain expenses</a:t>
              </a:r>
            </a:p>
            <a:p>
              <a:pPr marL="699722" lvl="1" indent="-349861" algn="l">
                <a:lnSpc>
                  <a:spcPts val="3694"/>
                </a:lnSpc>
                <a:buFont typeface="Arial"/>
                <a:buChar char="•"/>
              </a:pPr>
              <a:r>
                <a:rPr lang="en-US" sz="3000" b="1" dirty="0">
                  <a:solidFill>
                    <a:srgbClr val="000000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Right-size physical plant to match student enrollment</a:t>
              </a: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953934" y="5659366"/>
            <a:ext cx="13640613" cy="3821130"/>
            <a:chOff x="0" y="66675"/>
            <a:chExt cx="18187484" cy="5094840"/>
          </a:xfrm>
        </p:grpSpPr>
        <p:sp>
          <p:nvSpPr>
            <p:cNvPr id="32" name="TextBox 32"/>
            <p:cNvSpPr txBox="1"/>
            <p:nvPr/>
          </p:nvSpPr>
          <p:spPr>
            <a:xfrm>
              <a:off x="0" y="773219"/>
              <a:ext cx="18187484" cy="43882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699516" lvl="1" indent="-349758" algn="l">
                <a:lnSpc>
                  <a:spcPts val="3693"/>
                </a:lnSpc>
                <a:buFont typeface="Arial"/>
                <a:buChar char="•"/>
              </a:pPr>
              <a:r>
                <a:rPr lang="en-US" sz="3000" b="1" dirty="0">
                  <a:solidFill>
                    <a:srgbClr val="000000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Increase fees to move departments to being self-funded, </a:t>
              </a:r>
              <a:r>
                <a:rPr lang="en-US" sz="3000" b="1" dirty="0" err="1">
                  <a:solidFill>
                    <a:srgbClr val="000000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eg</a:t>
              </a:r>
              <a:r>
                <a:rPr lang="en-US" sz="3000" b="1" dirty="0">
                  <a:solidFill>
                    <a:srgbClr val="000000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: transportation, child nutrition, facilities rental fees, and pre-k fees</a:t>
              </a:r>
            </a:p>
            <a:p>
              <a:pPr marL="699516" lvl="1" indent="-349758" algn="l">
                <a:lnSpc>
                  <a:spcPts val="3693"/>
                </a:lnSpc>
                <a:buFont typeface="Arial"/>
                <a:buChar char="•"/>
              </a:pPr>
              <a:r>
                <a:rPr lang="en-US" sz="3000" b="1" dirty="0">
                  <a:solidFill>
                    <a:srgbClr val="000000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Sell surplus properties, capacity adjustments to reduce operating expenses</a:t>
              </a:r>
            </a:p>
            <a:p>
              <a:pPr marL="699516" lvl="1" indent="-349758" algn="l">
                <a:lnSpc>
                  <a:spcPts val="3693"/>
                </a:lnSpc>
                <a:buFont typeface="Arial"/>
                <a:buChar char="•"/>
              </a:pPr>
              <a:r>
                <a:rPr lang="en-US" sz="3000" b="1" dirty="0">
                  <a:solidFill>
                    <a:srgbClr val="000000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Create an endowment, use interest to fund staff and programs</a:t>
              </a:r>
            </a:p>
            <a:p>
              <a:pPr marL="699516" lvl="1" indent="-349758" algn="l">
                <a:lnSpc>
                  <a:spcPts val="3693"/>
                </a:lnSpc>
                <a:buFont typeface="Arial"/>
                <a:buChar char="•"/>
              </a:pPr>
              <a:r>
                <a:rPr lang="en-US" sz="3000" b="1" dirty="0">
                  <a:solidFill>
                    <a:srgbClr val="000000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Partner with community for sponsorships, donations, and in-kind support</a:t>
              </a: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357916" y="66675"/>
              <a:ext cx="14804137" cy="6970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800"/>
                </a:lnSpc>
              </a:pPr>
              <a:r>
                <a:rPr lang="en-US" sz="3800" b="1">
                  <a:solidFill>
                    <a:srgbClr val="00843D"/>
                  </a:solidFill>
                  <a:latin typeface="Anantason ExtraExpanded Bold"/>
                  <a:ea typeface="Anantason ExtraExpanded Bold"/>
                  <a:cs typeface="Anantason ExtraExpanded Bold"/>
                  <a:sym typeface="Anantason ExtraExpanded Bold"/>
                </a:rPr>
                <a:t>REVENUE GENERATION</a:t>
              </a:r>
            </a:p>
          </p:txBody>
        </p:sp>
      </p:grpSp>
      <p:grpSp>
        <p:nvGrpSpPr>
          <p:cNvPr id="34" name="Group 34"/>
          <p:cNvGrpSpPr/>
          <p:nvPr/>
        </p:nvGrpSpPr>
        <p:grpSpPr>
          <a:xfrm rot="5400000">
            <a:off x="12133104" y="2993867"/>
            <a:ext cx="1957225" cy="1425400"/>
            <a:chOff x="0" y="0"/>
            <a:chExt cx="1097031" cy="798942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1097031" cy="798942"/>
            </a:xfrm>
            <a:custGeom>
              <a:avLst/>
              <a:gdLst/>
              <a:ahLst/>
              <a:cxnLst/>
              <a:rect l="l" t="t" r="r" b="b"/>
              <a:pathLst>
                <a:path w="1097031" h="798942">
                  <a:moveTo>
                    <a:pt x="1097031" y="399471"/>
                  </a:moveTo>
                  <a:lnTo>
                    <a:pt x="690631" y="0"/>
                  </a:lnTo>
                  <a:lnTo>
                    <a:pt x="690631" y="203200"/>
                  </a:lnTo>
                  <a:lnTo>
                    <a:pt x="0" y="203200"/>
                  </a:lnTo>
                  <a:lnTo>
                    <a:pt x="0" y="595742"/>
                  </a:lnTo>
                  <a:lnTo>
                    <a:pt x="690631" y="595742"/>
                  </a:lnTo>
                  <a:lnTo>
                    <a:pt x="690631" y="798942"/>
                  </a:lnTo>
                  <a:lnTo>
                    <a:pt x="1097031" y="399471"/>
                  </a:lnTo>
                  <a:close/>
                </a:path>
              </a:pathLst>
            </a:custGeom>
            <a:solidFill>
              <a:srgbClr val="FFE900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0" y="117475"/>
              <a:ext cx="995431" cy="478267"/>
            </a:xfrm>
            <a:prstGeom prst="rect">
              <a:avLst/>
            </a:prstGeom>
          </p:spPr>
          <p:txBody>
            <a:bodyPr lIns="41257" tIns="41257" rIns="41257" bIns="41257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grpSp>
        <p:nvGrpSpPr>
          <p:cNvPr id="37" name="Group 37"/>
          <p:cNvGrpSpPr/>
          <p:nvPr/>
        </p:nvGrpSpPr>
        <p:grpSpPr>
          <a:xfrm rot="-5400000">
            <a:off x="15567987" y="6828927"/>
            <a:ext cx="1957225" cy="1425400"/>
            <a:chOff x="0" y="0"/>
            <a:chExt cx="1097031" cy="798942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1097031" cy="798942"/>
            </a:xfrm>
            <a:custGeom>
              <a:avLst/>
              <a:gdLst/>
              <a:ahLst/>
              <a:cxnLst/>
              <a:rect l="l" t="t" r="r" b="b"/>
              <a:pathLst>
                <a:path w="1097031" h="798942">
                  <a:moveTo>
                    <a:pt x="1097031" y="399471"/>
                  </a:moveTo>
                  <a:lnTo>
                    <a:pt x="690631" y="0"/>
                  </a:lnTo>
                  <a:lnTo>
                    <a:pt x="690631" y="203200"/>
                  </a:lnTo>
                  <a:lnTo>
                    <a:pt x="0" y="203200"/>
                  </a:lnTo>
                  <a:lnTo>
                    <a:pt x="0" y="595742"/>
                  </a:lnTo>
                  <a:lnTo>
                    <a:pt x="690631" y="595742"/>
                  </a:lnTo>
                  <a:lnTo>
                    <a:pt x="690631" y="798942"/>
                  </a:lnTo>
                  <a:lnTo>
                    <a:pt x="1097031" y="399471"/>
                  </a:lnTo>
                  <a:close/>
                </a:path>
              </a:pathLst>
            </a:custGeom>
            <a:solidFill>
              <a:srgbClr val="FFE900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0" y="117475"/>
              <a:ext cx="995431" cy="478267"/>
            </a:xfrm>
            <a:prstGeom prst="rect">
              <a:avLst/>
            </a:prstGeom>
          </p:spPr>
          <p:txBody>
            <a:bodyPr lIns="41257" tIns="41257" rIns="41257" bIns="41257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42" name="Slide Number Placeholder 35">
            <a:extLst>
              <a:ext uri="{FF2B5EF4-FFF2-40B4-BE49-F238E27FC236}">
                <a16:creationId xmlns:a16="http://schemas.microsoft.com/office/drawing/2014/main" id="{019BC2F1-5FF5-EBDE-A5F3-BF0B3B4E08F3}"/>
              </a:ext>
            </a:extLst>
          </p:cNvPr>
          <p:cNvSpPr txBox="1">
            <a:spLocks/>
          </p:cNvSpPr>
          <p:nvPr/>
        </p:nvSpPr>
        <p:spPr>
          <a:xfrm>
            <a:off x="198113" y="960073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1600" b="1" smtClean="0">
                <a:solidFill>
                  <a:schemeClr val="bg1"/>
                </a:solidFill>
              </a:rPr>
              <a:pPr algn="l"/>
              <a:t>21</a:t>
            </a:fld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2700000">
            <a:off x="17560529" y="168558"/>
            <a:ext cx="2543618" cy="2543618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F0E0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2700000">
            <a:off x="15663990" y="-1706776"/>
            <a:ext cx="2543618" cy="2543618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532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2700000">
            <a:off x="17231391" y="-2067623"/>
            <a:ext cx="2543618" cy="4117981"/>
            <a:chOff x="0" y="0"/>
            <a:chExt cx="812800" cy="131588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1315880"/>
            </a:xfrm>
            <a:custGeom>
              <a:avLst/>
              <a:gdLst/>
              <a:ahLst/>
              <a:cxnLst/>
              <a:rect l="l" t="t" r="r" b="b"/>
              <a:pathLst>
                <a:path w="812800" h="1315880">
                  <a:moveTo>
                    <a:pt x="0" y="0"/>
                  </a:moveTo>
                  <a:lnTo>
                    <a:pt x="812800" y="0"/>
                  </a:lnTo>
                  <a:lnTo>
                    <a:pt x="812800" y="1315880"/>
                  </a:lnTo>
                  <a:lnTo>
                    <a:pt x="0" y="1315880"/>
                  </a:lnTo>
                  <a:close/>
                </a:path>
              </a:pathLst>
            </a:custGeom>
            <a:solidFill>
              <a:srgbClr val="000000">
                <a:alpha val="16863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13539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-2700000">
            <a:off x="17309651" y="-1418337"/>
            <a:ext cx="2479695" cy="2543618"/>
            <a:chOff x="0" y="0"/>
            <a:chExt cx="792374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792374" cy="812800"/>
            </a:xfrm>
            <a:custGeom>
              <a:avLst/>
              <a:gdLst/>
              <a:ahLst/>
              <a:cxnLst/>
              <a:rect l="l" t="t" r="r" b="b"/>
              <a:pathLst>
                <a:path w="792374" h="812800">
                  <a:moveTo>
                    <a:pt x="0" y="0"/>
                  </a:moveTo>
                  <a:lnTo>
                    <a:pt x="792374" y="0"/>
                  </a:lnTo>
                  <a:lnTo>
                    <a:pt x="792374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843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792374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 rot="-2700000">
            <a:off x="62457" y="9437570"/>
            <a:ext cx="2543618" cy="2543618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 rot="-2700000">
            <a:off x="-1834081" y="7562236"/>
            <a:ext cx="2543618" cy="2543618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532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 rot="-2700000">
            <a:off x="-1110052" y="8659913"/>
            <a:ext cx="2543618" cy="4117981"/>
            <a:chOff x="0" y="0"/>
            <a:chExt cx="812800" cy="131588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1315880"/>
            </a:xfrm>
            <a:custGeom>
              <a:avLst/>
              <a:gdLst/>
              <a:ahLst/>
              <a:cxnLst/>
              <a:rect l="l" t="t" r="r" b="b"/>
              <a:pathLst>
                <a:path w="812800" h="1315880">
                  <a:moveTo>
                    <a:pt x="0" y="0"/>
                  </a:moveTo>
                  <a:lnTo>
                    <a:pt x="812800" y="0"/>
                  </a:lnTo>
                  <a:lnTo>
                    <a:pt x="812800" y="1315880"/>
                  </a:lnTo>
                  <a:lnTo>
                    <a:pt x="0" y="1315880"/>
                  </a:lnTo>
                  <a:close/>
                </a:path>
              </a:pathLst>
            </a:custGeom>
            <a:solidFill>
              <a:srgbClr val="000000">
                <a:alpha val="16863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812800" cy="13539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 rot="-2700000">
            <a:off x="-1638098" y="9154719"/>
            <a:ext cx="2543618" cy="2543618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843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6" name="Freeform 26"/>
          <p:cNvSpPr/>
          <p:nvPr/>
        </p:nvSpPr>
        <p:spPr>
          <a:xfrm>
            <a:off x="13878896" y="8910769"/>
            <a:ext cx="4138714" cy="1126249"/>
          </a:xfrm>
          <a:custGeom>
            <a:avLst/>
            <a:gdLst/>
            <a:ahLst/>
            <a:cxnLst/>
            <a:rect l="l" t="t" r="r" b="b"/>
            <a:pathLst>
              <a:path w="4138714" h="1126249">
                <a:moveTo>
                  <a:pt x="0" y="0"/>
                </a:moveTo>
                <a:lnTo>
                  <a:pt x="4138714" y="0"/>
                </a:lnTo>
                <a:lnTo>
                  <a:pt x="4138714" y="1126249"/>
                </a:lnTo>
                <a:lnTo>
                  <a:pt x="0" y="11262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228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/>
          <p:cNvSpPr/>
          <p:nvPr/>
        </p:nvSpPr>
        <p:spPr>
          <a:xfrm rot="-292432">
            <a:off x="12413766" y="4512203"/>
            <a:ext cx="5048834" cy="4114800"/>
          </a:xfrm>
          <a:custGeom>
            <a:avLst/>
            <a:gdLst/>
            <a:ahLst/>
            <a:cxnLst/>
            <a:rect l="l" t="t" r="r" b="b"/>
            <a:pathLst>
              <a:path w="5048834" h="4114800">
                <a:moveTo>
                  <a:pt x="0" y="0"/>
                </a:moveTo>
                <a:lnTo>
                  <a:pt x="5048835" y="0"/>
                </a:lnTo>
                <a:lnTo>
                  <a:pt x="50488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8" name="Group 28"/>
          <p:cNvGrpSpPr/>
          <p:nvPr/>
        </p:nvGrpSpPr>
        <p:grpSpPr>
          <a:xfrm>
            <a:off x="1933371" y="4267433"/>
            <a:ext cx="9953829" cy="4742454"/>
            <a:chOff x="0" y="0"/>
            <a:chExt cx="12044894" cy="6323272"/>
          </a:xfrm>
        </p:grpSpPr>
        <p:grpSp>
          <p:nvGrpSpPr>
            <p:cNvPr id="29" name="Group 29"/>
            <p:cNvGrpSpPr/>
            <p:nvPr/>
          </p:nvGrpSpPr>
          <p:grpSpPr>
            <a:xfrm>
              <a:off x="148491" y="0"/>
              <a:ext cx="11671212" cy="6323272"/>
              <a:chOff x="0" y="0"/>
              <a:chExt cx="2294313" cy="1243021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2294312" cy="1243021"/>
              </a:xfrm>
              <a:custGeom>
                <a:avLst/>
                <a:gdLst/>
                <a:ahLst/>
                <a:cxnLst/>
                <a:rect l="l" t="t" r="r" b="b"/>
                <a:pathLst>
                  <a:path w="2294312" h="1243021">
                    <a:moveTo>
                      <a:pt x="17274" y="0"/>
                    </a:moveTo>
                    <a:lnTo>
                      <a:pt x="2277038" y="0"/>
                    </a:lnTo>
                    <a:cubicBezTo>
                      <a:pt x="2281620" y="0"/>
                      <a:pt x="2286013" y="1820"/>
                      <a:pt x="2289253" y="5060"/>
                    </a:cubicBezTo>
                    <a:cubicBezTo>
                      <a:pt x="2292492" y="8299"/>
                      <a:pt x="2294312" y="12693"/>
                      <a:pt x="2294312" y="17274"/>
                    </a:cubicBezTo>
                    <a:lnTo>
                      <a:pt x="2294312" y="1225747"/>
                    </a:lnTo>
                    <a:cubicBezTo>
                      <a:pt x="2294312" y="1235287"/>
                      <a:pt x="2286578" y="1243021"/>
                      <a:pt x="2277038" y="1243021"/>
                    </a:cubicBezTo>
                    <a:lnTo>
                      <a:pt x="17274" y="1243021"/>
                    </a:lnTo>
                    <a:cubicBezTo>
                      <a:pt x="7734" y="1243021"/>
                      <a:pt x="0" y="1235287"/>
                      <a:pt x="0" y="1225747"/>
                    </a:cubicBezTo>
                    <a:lnTo>
                      <a:pt x="0" y="17274"/>
                    </a:lnTo>
                    <a:cubicBezTo>
                      <a:pt x="0" y="7734"/>
                      <a:pt x="7734" y="0"/>
                      <a:pt x="17274" y="0"/>
                    </a:cubicBezTo>
                    <a:close/>
                  </a:path>
                </a:pathLst>
              </a:custGeom>
              <a:solidFill>
                <a:srgbClr val="00843D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0" y="-38100"/>
                <a:ext cx="2294313" cy="128112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32" name="TextBox 32"/>
            <p:cNvSpPr txBox="1"/>
            <p:nvPr/>
          </p:nvSpPr>
          <p:spPr>
            <a:xfrm>
              <a:off x="0" y="182491"/>
              <a:ext cx="12044894" cy="598454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950495" lvl="1" indent="-475247">
                <a:lnSpc>
                  <a:spcPts val="5018"/>
                </a:lnSpc>
                <a:buFont typeface="Arial"/>
                <a:buChar char="•"/>
              </a:pPr>
              <a:r>
                <a:rPr lang="en-US" sz="4402" dirty="0">
                  <a:solidFill>
                    <a:srgbClr val="FFFFFF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Education Foundation donations up</a:t>
              </a:r>
              <a:r>
                <a:rPr lang="en-US" sz="4402" dirty="0">
                  <a:solidFill>
                    <a:srgbClr val="FFFFFF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 </a:t>
              </a:r>
              <a:r>
                <a:rPr lang="en-US" sz="4402" b="1" dirty="0">
                  <a:solidFill>
                    <a:srgbClr val="FFFFFF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359% </a:t>
              </a:r>
              <a:r>
                <a:rPr lang="en-US" sz="4402" dirty="0">
                  <a:solidFill>
                    <a:srgbClr val="FFFFFF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since 2022</a:t>
              </a:r>
              <a:endParaRPr lang="en-US" sz="4402" dirty="0">
                <a:solidFill>
                  <a:srgbClr val="FFFFFF"/>
                </a:solidFill>
                <a:latin typeface="Public Sans Bold"/>
                <a:ea typeface="Public Sans Bold"/>
                <a:cs typeface="Public Sans Bold"/>
                <a:sym typeface="Public Sans Bold"/>
              </a:endParaRPr>
            </a:p>
            <a:p>
              <a:pPr marL="950495" lvl="1" indent="-475247" algn="l">
                <a:lnSpc>
                  <a:spcPts val="5018"/>
                </a:lnSpc>
                <a:buFont typeface="Arial"/>
                <a:buChar char="•"/>
              </a:pPr>
              <a:r>
                <a:rPr lang="en-US" sz="4402" b="1" dirty="0">
                  <a:solidFill>
                    <a:srgbClr val="FFFFFF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2 Lone Star Cups</a:t>
              </a:r>
              <a:r>
                <a:rPr lang="en-US" sz="4402" dirty="0">
                  <a:solidFill>
                    <a:srgbClr val="FFFFFF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 and top three placement in the past five years</a:t>
              </a:r>
            </a:p>
            <a:p>
              <a:pPr marL="950495" lvl="1" indent="-475247" algn="l">
                <a:lnSpc>
                  <a:spcPts val="5018"/>
                </a:lnSpc>
                <a:buFont typeface="Arial"/>
                <a:buChar char="•"/>
              </a:pPr>
              <a:r>
                <a:rPr lang="en-US" sz="4402" dirty="0">
                  <a:solidFill>
                    <a:srgbClr val="FFFFFF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Achieved </a:t>
              </a:r>
              <a:r>
                <a:rPr lang="en-US" sz="4402" b="1" dirty="0">
                  <a:solidFill>
                    <a:srgbClr val="FFFFFF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all A’s across the district</a:t>
              </a:r>
              <a:r>
                <a:rPr lang="en-US" sz="4402" dirty="0">
                  <a:solidFill>
                    <a:srgbClr val="FFFFFF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 in TEA accountability ratings</a:t>
              </a:r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613686" y="509898"/>
            <a:ext cx="15257674" cy="2967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13"/>
              </a:lnSpc>
            </a:pPr>
            <a:r>
              <a:rPr lang="en-US" sz="7713" b="1">
                <a:solidFill>
                  <a:srgbClr val="00843D"/>
                </a:solidFill>
                <a:latin typeface="Anantason ExtraExpanded Bold"/>
                <a:ea typeface="Anantason ExtraExpanded Bold"/>
                <a:cs typeface="Anantason ExtraExpanded Bold"/>
                <a:sym typeface="Anantason ExtraExpanded Bold"/>
              </a:rPr>
              <a:t>CARROLL ISD REMAINS A TOP DESTINATION DISTRICT IN THE STATE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613686" y="3496641"/>
            <a:ext cx="14324497" cy="6629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35"/>
              </a:lnSpc>
            </a:pPr>
            <a:r>
              <a:rPr lang="en-US" sz="4504" b="1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The district continues to perform at top levels, with: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3005078" y="9416744"/>
            <a:ext cx="7891522" cy="570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95"/>
              </a:lnSpc>
              <a:spcBef>
                <a:spcPct val="0"/>
              </a:spcBef>
            </a:pPr>
            <a:r>
              <a:rPr lang="en-US" sz="3425" u="sng" dirty="0">
                <a:solidFill>
                  <a:srgbClr val="004AAD"/>
                </a:solidFill>
                <a:latin typeface="Open Sauce"/>
                <a:ea typeface="Open Sauce"/>
                <a:cs typeface="Open Sauce"/>
                <a:sym typeface="Open Sauce"/>
                <a:hlinkClick r:id="rId4" tooltip="https://www.southlakecarroll.edu/explore-cisd/our-report-card-of-success"/>
              </a:rPr>
              <a:t>Carroll ISD Report Card of Success</a:t>
            </a:r>
          </a:p>
        </p:txBody>
      </p:sp>
      <p:sp>
        <p:nvSpPr>
          <p:cNvPr id="37" name="Slide Number Placeholder 35">
            <a:extLst>
              <a:ext uri="{FF2B5EF4-FFF2-40B4-BE49-F238E27FC236}">
                <a16:creationId xmlns:a16="http://schemas.microsoft.com/office/drawing/2014/main" id="{D12669F4-E4CA-C4CC-DFF7-A23352FFE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8113" y="9600730"/>
            <a:ext cx="2133600" cy="365125"/>
          </a:xfrm>
        </p:spPr>
        <p:txBody>
          <a:bodyPr/>
          <a:lstStyle/>
          <a:p>
            <a:pPr algn="l"/>
            <a:fld id="{B6F15528-21DE-4FAA-801E-634DDDAF4B2B}" type="slidenum">
              <a:rPr lang="en-US" sz="1600" b="1" smtClean="0">
                <a:solidFill>
                  <a:schemeClr val="bg1"/>
                </a:solidFill>
              </a:rPr>
              <a:pPr algn="l"/>
              <a:t>22</a:t>
            </a:fld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62000" y="2171700"/>
            <a:ext cx="10406735" cy="80088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722"/>
              </a:lnSpc>
            </a:pPr>
            <a:r>
              <a:rPr lang="en-US" sz="3600" b="1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32 National Merit Finalists this year!</a:t>
            </a:r>
            <a:br>
              <a:rPr lang="en-US" sz="3600" b="1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</a:br>
            <a:endParaRPr lang="en-US" sz="2000" dirty="0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algn="l">
              <a:lnSpc>
                <a:spcPts val="4722"/>
              </a:lnSpc>
            </a:pPr>
            <a:r>
              <a:rPr lang="en-US" sz="3600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Over the past five years (school years 2022–2026), Carroll ISD has produced 155 National Merit Scholars, despite declining enrollment, lowering the tax rate, and implementing budget reductions.</a:t>
            </a:r>
          </a:p>
          <a:p>
            <a:pPr algn="l">
              <a:lnSpc>
                <a:spcPts val="3191"/>
              </a:lnSpc>
            </a:pPr>
            <a:endParaRPr lang="en-US" sz="2000" dirty="0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algn="l">
              <a:lnSpc>
                <a:spcPts val="4722"/>
              </a:lnSpc>
            </a:pPr>
            <a:r>
              <a:rPr lang="en-US" sz="3600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In the previous five-year period (2017–2021), the district produced 97 National Merit Scholars.</a:t>
            </a:r>
          </a:p>
          <a:p>
            <a:pPr algn="l">
              <a:lnSpc>
                <a:spcPts val="3191"/>
              </a:lnSpc>
            </a:pPr>
            <a:endParaRPr lang="en-US" sz="3600" dirty="0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algn="l">
              <a:lnSpc>
                <a:spcPts val="4722"/>
              </a:lnSpc>
            </a:pPr>
            <a:r>
              <a:rPr lang="en-US" sz="3600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We have been able to maintain our standards of excellence while upholding fiscally conservative values.</a:t>
            </a:r>
          </a:p>
        </p:txBody>
      </p:sp>
      <p:sp>
        <p:nvSpPr>
          <p:cNvPr id="3" name="Freeform 3"/>
          <p:cNvSpPr/>
          <p:nvPr/>
        </p:nvSpPr>
        <p:spPr>
          <a:xfrm>
            <a:off x="11502411" y="2339631"/>
            <a:ext cx="6356958" cy="6356958"/>
          </a:xfrm>
          <a:custGeom>
            <a:avLst/>
            <a:gdLst/>
            <a:ahLst/>
            <a:cxnLst/>
            <a:rect l="l" t="t" r="r" b="b"/>
            <a:pathLst>
              <a:path w="6356958" h="6356958">
                <a:moveTo>
                  <a:pt x="0" y="0"/>
                </a:moveTo>
                <a:lnTo>
                  <a:pt x="6356958" y="0"/>
                </a:lnTo>
                <a:lnTo>
                  <a:pt x="6356958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725424" y="321145"/>
            <a:ext cx="15257674" cy="19961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13"/>
              </a:lnSpc>
            </a:pPr>
            <a:r>
              <a:rPr lang="en-US" sz="7713" b="1" dirty="0">
                <a:solidFill>
                  <a:srgbClr val="00843D"/>
                </a:solidFill>
                <a:latin typeface="Anantason ExtraExpanded Bold"/>
                <a:ea typeface="Anantason ExtraExpanded Bold"/>
                <a:cs typeface="Anantason ExtraExpanded Bold"/>
                <a:sym typeface="Anantason ExtraExpanded Bold"/>
              </a:rPr>
              <a:t>NATIONAL MERIT SCHOLARS</a:t>
            </a:r>
          </a:p>
        </p:txBody>
      </p:sp>
      <p:sp>
        <p:nvSpPr>
          <p:cNvPr id="6" name="Slide Number Placeholder 35">
            <a:extLst>
              <a:ext uri="{FF2B5EF4-FFF2-40B4-BE49-F238E27FC236}">
                <a16:creationId xmlns:a16="http://schemas.microsoft.com/office/drawing/2014/main" id="{5196B900-0438-1CC2-4357-6C59D79FF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8113" y="9600730"/>
            <a:ext cx="2133600" cy="365125"/>
          </a:xfrm>
        </p:spPr>
        <p:txBody>
          <a:bodyPr/>
          <a:lstStyle/>
          <a:p>
            <a:pPr algn="l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l"/>
              <a:t>23</a:t>
            </a:fld>
            <a:endParaRPr lang="en-US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2700000">
            <a:off x="17560529" y="168558"/>
            <a:ext cx="2543618" cy="2543618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F0E0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2700000">
            <a:off x="15663990" y="-1706776"/>
            <a:ext cx="2543618" cy="2543618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532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2700000">
            <a:off x="17231391" y="-2067623"/>
            <a:ext cx="2543618" cy="4117981"/>
            <a:chOff x="0" y="0"/>
            <a:chExt cx="812800" cy="131588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1315880"/>
            </a:xfrm>
            <a:custGeom>
              <a:avLst/>
              <a:gdLst/>
              <a:ahLst/>
              <a:cxnLst/>
              <a:rect l="l" t="t" r="r" b="b"/>
              <a:pathLst>
                <a:path w="812800" h="1315880">
                  <a:moveTo>
                    <a:pt x="0" y="0"/>
                  </a:moveTo>
                  <a:lnTo>
                    <a:pt x="812800" y="0"/>
                  </a:lnTo>
                  <a:lnTo>
                    <a:pt x="812800" y="1315880"/>
                  </a:lnTo>
                  <a:lnTo>
                    <a:pt x="0" y="1315880"/>
                  </a:lnTo>
                  <a:close/>
                </a:path>
              </a:pathLst>
            </a:custGeom>
            <a:solidFill>
              <a:srgbClr val="000000">
                <a:alpha val="16863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13539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-2700000">
            <a:off x="17309651" y="-1418337"/>
            <a:ext cx="2479695" cy="2543618"/>
            <a:chOff x="0" y="0"/>
            <a:chExt cx="792374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792374" cy="812800"/>
            </a:xfrm>
            <a:custGeom>
              <a:avLst/>
              <a:gdLst/>
              <a:ahLst/>
              <a:cxnLst/>
              <a:rect l="l" t="t" r="r" b="b"/>
              <a:pathLst>
                <a:path w="792374" h="812800">
                  <a:moveTo>
                    <a:pt x="0" y="0"/>
                  </a:moveTo>
                  <a:lnTo>
                    <a:pt x="792374" y="0"/>
                  </a:lnTo>
                  <a:lnTo>
                    <a:pt x="792374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843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792374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 rot="-2700000">
            <a:off x="62457" y="9437570"/>
            <a:ext cx="2543618" cy="2543618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 rot="-2700000">
            <a:off x="-1834081" y="7562236"/>
            <a:ext cx="2543618" cy="2543618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532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 rot="-2700000">
            <a:off x="-1110052" y="8659913"/>
            <a:ext cx="2543618" cy="4117981"/>
            <a:chOff x="0" y="0"/>
            <a:chExt cx="812800" cy="131588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1315880"/>
            </a:xfrm>
            <a:custGeom>
              <a:avLst/>
              <a:gdLst/>
              <a:ahLst/>
              <a:cxnLst/>
              <a:rect l="l" t="t" r="r" b="b"/>
              <a:pathLst>
                <a:path w="812800" h="1315880">
                  <a:moveTo>
                    <a:pt x="0" y="0"/>
                  </a:moveTo>
                  <a:lnTo>
                    <a:pt x="812800" y="0"/>
                  </a:lnTo>
                  <a:lnTo>
                    <a:pt x="812800" y="1315880"/>
                  </a:lnTo>
                  <a:lnTo>
                    <a:pt x="0" y="1315880"/>
                  </a:lnTo>
                  <a:close/>
                </a:path>
              </a:pathLst>
            </a:custGeom>
            <a:solidFill>
              <a:srgbClr val="000000">
                <a:alpha val="16863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812800" cy="13539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 rot="-2700000">
            <a:off x="-1638098" y="9154719"/>
            <a:ext cx="2543618" cy="2543618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843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6" name="Freeform 26"/>
          <p:cNvSpPr/>
          <p:nvPr/>
        </p:nvSpPr>
        <p:spPr>
          <a:xfrm>
            <a:off x="13878896" y="8910769"/>
            <a:ext cx="4138714" cy="1126249"/>
          </a:xfrm>
          <a:custGeom>
            <a:avLst/>
            <a:gdLst/>
            <a:ahLst/>
            <a:cxnLst/>
            <a:rect l="l" t="t" r="r" b="b"/>
            <a:pathLst>
              <a:path w="4138714" h="1126249">
                <a:moveTo>
                  <a:pt x="0" y="0"/>
                </a:moveTo>
                <a:lnTo>
                  <a:pt x="4138714" y="0"/>
                </a:lnTo>
                <a:lnTo>
                  <a:pt x="4138714" y="1126249"/>
                </a:lnTo>
                <a:lnTo>
                  <a:pt x="0" y="11262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228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TextBox 27"/>
          <p:cNvSpPr txBox="1"/>
          <p:nvPr/>
        </p:nvSpPr>
        <p:spPr>
          <a:xfrm>
            <a:off x="388114" y="778808"/>
            <a:ext cx="16645614" cy="1255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en-US" sz="4800" b="1">
                <a:solidFill>
                  <a:srgbClr val="00843D"/>
                </a:solidFill>
                <a:latin typeface="Anantason ExtraExpanded Bold"/>
                <a:ea typeface="Anantason ExtraExpanded Bold"/>
                <a:cs typeface="Anantason ExtraExpanded Bold"/>
                <a:sym typeface="Anantason ExtraExpanded Bold"/>
              </a:rPr>
              <a:t>PERCENTAGE OF TARRANT COUNTY STUDENTS READING ON GRADE LEVEL BY ISD</a:t>
            </a:r>
          </a:p>
        </p:txBody>
      </p:sp>
      <p:grpSp>
        <p:nvGrpSpPr>
          <p:cNvPr id="28" name="Group 28"/>
          <p:cNvGrpSpPr/>
          <p:nvPr/>
        </p:nvGrpSpPr>
        <p:grpSpPr>
          <a:xfrm>
            <a:off x="0" y="2413681"/>
            <a:ext cx="17951446" cy="6430005"/>
            <a:chOff x="0" y="0"/>
            <a:chExt cx="23935261" cy="8573341"/>
          </a:xfrm>
        </p:grpSpPr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2393526" y="-2150040"/>
              <a:ext cx="28722313" cy="13116907"/>
            </a:xfrm>
            <a:prstGeom prst="rect">
              <a:avLst/>
            </a:prstGeom>
          </p:spPr>
        </p:pic>
        <p:grpSp>
          <p:nvGrpSpPr>
            <p:cNvPr id="30" name="Group 30"/>
            <p:cNvGrpSpPr/>
            <p:nvPr/>
          </p:nvGrpSpPr>
          <p:grpSpPr>
            <a:xfrm rot="5400000">
              <a:off x="13242905" y="-7521964"/>
              <a:ext cx="322455" cy="16604238"/>
              <a:chOff x="0" y="0"/>
              <a:chExt cx="63833" cy="3286978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63833" cy="3286978"/>
              </a:xfrm>
              <a:custGeom>
                <a:avLst/>
                <a:gdLst/>
                <a:ahLst/>
                <a:cxnLst/>
                <a:rect l="l" t="t" r="r" b="b"/>
                <a:pathLst>
                  <a:path w="63833" h="3286978">
                    <a:moveTo>
                      <a:pt x="31917" y="0"/>
                    </a:moveTo>
                    <a:lnTo>
                      <a:pt x="31917" y="0"/>
                    </a:lnTo>
                    <a:cubicBezTo>
                      <a:pt x="40381" y="0"/>
                      <a:pt x="48500" y="3363"/>
                      <a:pt x="54485" y="9348"/>
                    </a:cubicBezTo>
                    <a:cubicBezTo>
                      <a:pt x="60471" y="15334"/>
                      <a:pt x="63833" y="23452"/>
                      <a:pt x="63833" y="31917"/>
                    </a:cubicBezTo>
                    <a:lnTo>
                      <a:pt x="63833" y="3255061"/>
                    </a:lnTo>
                    <a:cubicBezTo>
                      <a:pt x="63833" y="3263526"/>
                      <a:pt x="60471" y="3271644"/>
                      <a:pt x="54485" y="3277629"/>
                    </a:cubicBezTo>
                    <a:cubicBezTo>
                      <a:pt x="48500" y="3283615"/>
                      <a:pt x="40381" y="3286978"/>
                      <a:pt x="31917" y="3286978"/>
                    </a:cubicBezTo>
                    <a:lnTo>
                      <a:pt x="31917" y="3286978"/>
                    </a:lnTo>
                    <a:cubicBezTo>
                      <a:pt x="23452" y="3286978"/>
                      <a:pt x="15334" y="3283615"/>
                      <a:pt x="9348" y="3277629"/>
                    </a:cubicBezTo>
                    <a:cubicBezTo>
                      <a:pt x="3363" y="3271644"/>
                      <a:pt x="0" y="3263526"/>
                      <a:pt x="0" y="3255061"/>
                    </a:cubicBezTo>
                    <a:lnTo>
                      <a:pt x="0" y="31917"/>
                    </a:lnTo>
                    <a:cubicBezTo>
                      <a:pt x="0" y="23452"/>
                      <a:pt x="3363" y="15334"/>
                      <a:pt x="9348" y="9348"/>
                    </a:cubicBezTo>
                    <a:cubicBezTo>
                      <a:pt x="15334" y="3363"/>
                      <a:pt x="23452" y="0"/>
                      <a:pt x="31917" y="0"/>
                    </a:cubicBezTo>
                    <a:close/>
                  </a:path>
                </a:pathLst>
              </a:custGeom>
              <a:solidFill>
                <a:srgbClr val="00843D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0" y="-57150"/>
                <a:ext cx="63833" cy="3344128"/>
              </a:xfrm>
              <a:prstGeom prst="rect">
                <a:avLst/>
              </a:prstGeom>
            </p:spPr>
            <p:txBody>
              <a:bodyPr lIns="47822" tIns="47822" rIns="47822" bIns="47822" rtlCol="0" anchor="ctr"/>
              <a:lstStyle/>
              <a:p>
                <a:pPr algn="ctr">
                  <a:lnSpc>
                    <a:spcPts val="3558"/>
                  </a:lnSpc>
                </a:pPr>
                <a:endParaRPr/>
              </a:p>
            </p:txBody>
          </p:sp>
        </p:grpSp>
        <p:grpSp>
          <p:nvGrpSpPr>
            <p:cNvPr id="33" name="Group 33"/>
            <p:cNvGrpSpPr/>
            <p:nvPr/>
          </p:nvGrpSpPr>
          <p:grpSpPr>
            <a:xfrm>
              <a:off x="5089490" y="618927"/>
              <a:ext cx="987961" cy="322455"/>
              <a:chOff x="0" y="0"/>
              <a:chExt cx="195577" cy="63833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195577" cy="63833"/>
              </a:xfrm>
              <a:custGeom>
                <a:avLst/>
                <a:gdLst/>
                <a:ahLst/>
                <a:cxnLst/>
                <a:rect l="l" t="t" r="r" b="b"/>
                <a:pathLst>
                  <a:path w="195577" h="63833">
                    <a:moveTo>
                      <a:pt x="0" y="0"/>
                    </a:moveTo>
                    <a:lnTo>
                      <a:pt x="195577" y="0"/>
                    </a:lnTo>
                    <a:lnTo>
                      <a:pt x="195577" y="63833"/>
                    </a:lnTo>
                    <a:lnTo>
                      <a:pt x="0" y="63833"/>
                    </a:lnTo>
                    <a:close/>
                  </a:path>
                </a:pathLst>
              </a:custGeom>
              <a:solidFill>
                <a:srgbClr val="00843D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0" y="-57150"/>
                <a:ext cx="195577" cy="120983"/>
              </a:xfrm>
              <a:prstGeom prst="rect">
                <a:avLst/>
              </a:prstGeom>
            </p:spPr>
            <p:txBody>
              <a:bodyPr lIns="47822" tIns="47822" rIns="47822" bIns="47822" rtlCol="0" anchor="ctr"/>
              <a:lstStyle/>
              <a:p>
                <a:pPr algn="ctr">
                  <a:lnSpc>
                    <a:spcPts val="3558"/>
                  </a:lnSpc>
                </a:pPr>
                <a:endParaRPr/>
              </a:p>
            </p:txBody>
          </p:sp>
        </p:grpSp>
        <p:sp>
          <p:nvSpPr>
            <p:cNvPr id="36" name="Freeform 36"/>
            <p:cNvSpPr/>
            <p:nvPr/>
          </p:nvSpPr>
          <p:spPr>
            <a:xfrm>
              <a:off x="21849865" y="0"/>
              <a:ext cx="1920381" cy="1560310"/>
            </a:xfrm>
            <a:custGeom>
              <a:avLst/>
              <a:gdLst/>
              <a:ahLst/>
              <a:cxnLst/>
              <a:rect l="l" t="t" r="r" b="b"/>
              <a:pathLst>
                <a:path w="1920381" h="1560310">
                  <a:moveTo>
                    <a:pt x="0" y="0"/>
                  </a:moveTo>
                  <a:lnTo>
                    <a:pt x="1920382" y="0"/>
                  </a:lnTo>
                  <a:lnTo>
                    <a:pt x="1920382" y="1560310"/>
                  </a:lnTo>
                  <a:lnTo>
                    <a:pt x="0" y="15603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21887438" y="485641"/>
              <a:ext cx="1418219" cy="8084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28"/>
                </a:lnSpc>
              </a:pPr>
              <a:r>
                <a:rPr lang="en-US" sz="5427" b="1" spc="-271">
                  <a:solidFill>
                    <a:srgbClr val="000000"/>
                  </a:solidFill>
                  <a:latin typeface="Caveat Bold"/>
                  <a:ea typeface="Caveat Bold"/>
                  <a:cs typeface="Caveat Bold"/>
                  <a:sym typeface="Caveat Bold"/>
                </a:rPr>
                <a:t>92%</a:t>
              </a:r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20880526" y="569506"/>
              <a:ext cx="890589" cy="4086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04"/>
                </a:lnSpc>
                <a:spcBef>
                  <a:spcPct val="0"/>
                </a:spcBef>
              </a:pPr>
              <a:r>
                <a:rPr lang="en-US" sz="1789" b="1">
                  <a:solidFill>
                    <a:srgbClr val="FFFFFF"/>
                  </a:solidFill>
                  <a:latin typeface="Source Sans Pro Bold"/>
                  <a:ea typeface="Source Sans Pro Bold"/>
                  <a:cs typeface="Source Sans Pro Bold"/>
                  <a:sym typeface="Source Sans Pro Bold"/>
                </a:rPr>
                <a:t>92%</a:t>
              </a:r>
            </a:p>
          </p:txBody>
        </p:sp>
        <p:grpSp>
          <p:nvGrpSpPr>
            <p:cNvPr id="39" name="Group 39"/>
            <p:cNvGrpSpPr/>
            <p:nvPr/>
          </p:nvGrpSpPr>
          <p:grpSpPr>
            <a:xfrm>
              <a:off x="3083798" y="534428"/>
              <a:ext cx="1802421" cy="374255"/>
              <a:chOff x="0" y="0"/>
              <a:chExt cx="361032" cy="74965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361032" cy="74965"/>
              </a:xfrm>
              <a:custGeom>
                <a:avLst/>
                <a:gdLst/>
                <a:ahLst/>
                <a:cxnLst/>
                <a:rect l="l" t="t" r="r" b="b"/>
                <a:pathLst>
                  <a:path w="361032" h="74965">
                    <a:moveTo>
                      <a:pt x="37482" y="0"/>
                    </a:moveTo>
                    <a:lnTo>
                      <a:pt x="323550" y="0"/>
                    </a:lnTo>
                    <a:cubicBezTo>
                      <a:pt x="333491" y="0"/>
                      <a:pt x="343025" y="3949"/>
                      <a:pt x="350054" y="10978"/>
                    </a:cubicBezTo>
                    <a:cubicBezTo>
                      <a:pt x="357083" y="18008"/>
                      <a:pt x="361032" y="27541"/>
                      <a:pt x="361032" y="37482"/>
                    </a:cubicBezTo>
                    <a:lnTo>
                      <a:pt x="361032" y="37482"/>
                    </a:lnTo>
                    <a:cubicBezTo>
                      <a:pt x="361032" y="47423"/>
                      <a:pt x="357083" y="56957"/>
                      <a:pt x="350054" y="63986"/>
                    </a:cubicBezTo>
                    <a:cubicBezTo>
                      <a:pt x="343025" y="71016"/>
                      <a:pt x="333491" y="74965"/>
                      <a:pt x="323550" y="74965"/>
                    </a:cubicBezTo>
                    <a:lnTo>
                      <a:pt x="37482" y="74965"/>
                    </a:lnTo>
                    <a:cubicBezTo>
                      <a:pt x="27541" y="74965"/>
                      <a:pt x="18008" y="71016"/>
                      <a:pt x="10978" y="63986"/>
                    </a:cubicBezTo>
                    <a:cubicBezTo>
                      <a:pt x="3949" y="56957"/>
                      <a:pt x="0" y="47423"/>
                      <a:pt x="0" y="37482"/>
                    </a:cubicBezTo>
                    <a:lnTo>
                      <a:pt x="0" y="37482"/>
                    </a:lnTo>
                    <a:cubicBezTo>
                      <a:pt x="0" y="27541"/>
                      <a:pt x="3949" y="18008"/>
                      <a:pt x="10978" y="10978"/>
                    </a:cubicBezTo>
                    <a:cubicBezTo>
                      <a:pt x="18008" y="3949"/>
                      <a:pt x="27541" y="0"/>
                      <a:pt x="37482" y="0"/>
                    </a:cubicBezTo>
                    <a:close/>
                  </a:path>
                </a:pathLst>
              </a:custGeom>
              <a:solidFill>
                <a:srgbClr val="F2F2F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0" y="-57150"/>
                <a:ext cx="361032" cy="132115"/>
              </a:xfrm>
              <a:prstGeom prst="rect">
                <a:avLst/>
              </a:prstGeom>
            </p:spPr>
            <p:txBody>
              <a:bodyPr lIns="47262" tIns="47262" rIns="47262" bIns="47262" rtlCol="0" anchor="ctr"/>
              <a:lstStyle/>
              <a:p>
                <a:pPr algn="ctr">
                  <a:lnSpc>
                    <a:spcPts val="3558"/>
                  </a:lnSpc>
                </a:pPr>
                <a:endParaRPr/>
              </a:p>
            </p:txBody>
          </p:sp>
        </p:grpSp>
        <p:sp>
          <p:nvSpPr>
            <p:cNvPr id="42" name="TextBox 42"/>
            <p:cNvSpPr txBox="1"/>
            <p:nvPr/>
          </p:nvSpPr>
          <p:spPr>
            <a:xfrm>
              <a:off x="3048673" y="512522"/>
              <a:ext cx="1872669" cy="4876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37"/>
                </a:lnSpc>
                <a:spcBef>
                  <a:spcPct val="0"/>
                </a:spcBef>
              </a:pPr>
              <a:r>
                <a:rPr lang="en-US" sz="2169" b="1">
                  <a:solidFill>
                    <a:srgbClr val="00843D"/>
                  </a:solidFill>
                  <a:latin typeface="Source Sans Pro Bold"/>
                  <a:ea typeface="Source Sans Pro Bold"/>
                  <a:cs typeface="Source Sans Pro Bold"/>
                  <a:sym typeface="Source Sans Pro Bold"/>
                </a:rPr>
                <a:t>Carroll ISD</a:t>
              </a:r>
            </a:p>
          </p:txBody>
        </p:sp>
      </p:grpSp>
      <p:sp>
        <p:nvSpPr>
          <p:cNvPr id="44" name="Slide Number Placeholder 35">
            <a:extLst>
              <a:ext uri="{FF2B5EF4-FFF2-40B4-BE49-F238E27FC236}">
                <a16:creationId xmlns:a16="http://schemas.microsoft.com/office/drawing/2014/main" id="{55DA283A-F0E8-AF4E-CD9D-8971AA81B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8113" y="9600730"/>
            <a:ext cx="2133600" cy="365125"/>
          </a:xfrm>
        </p:spPr>
        <p:txBody>
          <a:bodyPr/>
          <a:lstStyle/>
          <a:p>
            <a:pPr algn="l"/>
            <a:fld id="{B6F15528-21DE-4FAA-801E-634DDDAF4B2B}" type="slidenum">
              <a:rPr lang="en-US" sz="1600" b="1" smtClean="0">
                <a:solidFill>
                  <a:schemeClr val="bg1"/>
                </a:solidFill>
              </a:rPr>
              <a:pPr algn="l"/>
              <a:t>24</a:t>
            </a:fld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2700000">
            <a:off x="17560529" y="168558"/>
            <a:ext cx="2543618" cy="2543618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F0E0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2700000">
            <a:off x="15663990" y="-1706776"/>
            <a:ext cx="2543618" cy="2543618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532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2700000">
            <a:off x="17194434" y="-2052315"/>
            <a:ext cx="2586916" cy="4117981"/>
            <a:chOff x="0" y="0"/>
            <a:chExt cx="826636" cy="131588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26636" cy="1315880"/>
            </a:xfrm>
            <a:custGeom>
              <a:avLst/>
              <a:gdLst/>
              <a:ahLst/>
              <a:cxnLst/>
              <a:rect l="l" t="t" r="r" b="b"/>
              <a:pathLst>
                <a:path w="826636" h="1315880">
                  <a:moveTo>
                    <a:pt x="0" y="0"/>
                  </a:moveTo>
                  <a:lnTo>
                    <a:pt x="826636" y="0"/>
                  </a:lnTo>
                  <a:lnTo>
                    <a:pt x="826636" y="1315880"/>
                  </a:lnTo>
                  <a:lnTo>
                    <a:pt x="0" y="1315880"/>
                  </a:lnTo>
                  <a:close/>
                </a:path>
              </a:pathLst>
            </a:custGeom>
            <a:solidFill>
              <a:srgbClr val="000000">
                <a:alpha val="16863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26636" cy="13539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-2700000">
            <a:off x="17255089" y="-1395736"/>
            <a:ext cx="2543618" cy="2543618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843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 rot="-2700000">
            <a:off x="62457" y="9437570"/>
            <a:ext cx="2543618" cy="2543618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 rot="-2700000">
            <a:off x="-1834081" y="7562236"/>
            <a:ext cx="2543618" cy="2543618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532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 rot="-2700000">
            <a:off x="-1081477" y="8650388"/>
            <a:ext cx="2543618" cy="4117981"/>
            <a:chOff x="0" y="0"/>
            <a:chExt cx="812800" cy="131588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1315880"/>
            </a:xfrm>
            <a:custGeom>
              <a:avLst/>
              <a:gdLst/>
              <a:ahLst/>
              <a:cxnLst/>
              <a:rect l="l" t="t" r="r" b="b"/>
              <a:pathLst>
                <a:path w="812800" h="1315880">
                  <a:moveTo>
                    <a:pt x="0" y="0"/>
                  </a:moveTo>
                  <a:lnTo>
                    <a:pt x="812800" y="0"/>
                  </a:lnTo>
                  <a:lnTo>
                    <a:pt x="812800" y="1315880"/>
                  </a:lnTo>
                  <a:lnTo>
                    <a:pt x="0" y="1315880"/>
                  </a:lnTo>
                  <a:close/>
                </a:path>
              </a:pathLst>
            </a:custGeom>
            <a:solidFill>
              <a:srgbClr val="000000">
                <a:alpha val="16863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812800" cy="13539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 rot="-2700000">
            <a:off x="-1638098" y="9154719"/>
            <a:ext cx="2543618" cy="2543618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843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70620" y="4057113"/>
            <a:ext cx="8994354" cy="3274621"/>
            <a:chOff x="0" y="0"/>
            <a:chExt cx="11992472" cy="4366162"/>
          </a:xfrm>
        </p:grpSpPr>
        <p:grpSp>
          <p:nvGrpSpPr>
            <p:cNvPr id="27" name="Group 27"/>
            <p:cNvGrpSpPr/>
            <p:nvPr/>
          </p:nvGrpSpPr>
          <p:grpSpPr>
            <a:xfrm>
              <a:off x="195126" y="0"/>
              <a:ext cx="11797346" cy="4366162"/>
              <a:chOff x="0" y="0"/>
              <a:chExt cx="1512720" cy="559853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1512720" cy="559853"/>
              </a:xfrm>
              <a:custGeom>
                <a:avLst/>
                <a:gdLst/>
                <a:ahLst/>
                <a:cxnLst/>
                <a:rect l="l" t="t" r="r" b="b"/>
                <a:pathLst>
                  <a:path w="1512720" h="559853">
                    <a:moveTo>
                      <a:pt x="18881" y="0"/>
                    </a:moveTo>
                    <a:lnTo>
                      <a:pt x="1493839" y="0"/>
                    </a:lnTo>
                    <a:cubicBezTo>
                      <a:pt x="1498847" y="0"/>
                      <a:pt x="1503649" y="1989"/>
                      <a:pt x="1507190" y="5530"/>
                    </a:cubicBezTo>
                    <a:cubicBezTo>
                      <a:pt x="1510731" y="9071"/>
                      <a:pt x="1512720" y="13873"/>
                      <a:pt x="1512720" y="18881"/>
                    </a:cubicBezTo>
                    <a:lnTo>
                      <a:pt x="1512720" y="540972"/>
                    </a:lnTo>
                    <a:cubicBezTo>
                      <a:pt x="1512720" y="551400"/>
                      <a:pt x="1504267" y="559853"/>
                      <a:pt x="1493839" y="559853"/>
                    </a:cubicBezTo>
                    <a:lnTo>
                      <a:pt x="18881" y="559853"/>
                    </a:lnTo>
                    <a:cubicBezTo>
                      <a:pt x="8453" y="559853"/>
                      <a:pt x="0" y="551400"/>
                      <a:pt x="0" y="540972"/>
                    </a:cubicBezTo>
                    <a:lnTo>
                      <a:pt x="0" y="18881"/>
                    </a:lnTo>
                    <a:cubicBezTo>
                      <a:pt x="0" y="8453"/>
                      <a:pt x="8453" y="0"/>
                      <a:pt x="18881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0" y="-38100"/>
                <a:ext cx="1512720" cy="597953"/>
              </a:xfrm>
              <a:prstGeom prst="rect">
                <a:avLst/>
              </a:prstGeom>
            </p:spPr>
            <p:txBody>
              <a:bodyPr lIns="70492" tIns="70492" rIns="70492" bIns="70492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30" name="TextBox 30"/>
            <p:cNvSpPr txBox="1"/>
            <p:nvPr/>
          </p:nvSpPr>
          <p:spPr>
            <a:xfrm>
              <a:off x="0" y="367508"/>
              <a:ext cx="11328199" cy="33702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1264240" lvl="1" indent="-632120" algn="l">
                <a:lnSpc>
                  <a:spcPts val="6616"/>
                </a:lnSpc>
                <a:buFont typeface="Arial"/>
                <a:buChar char="•"/>
              </a:pPr>
              <a:r>
                <a:rPr lang="en-US" sz="5855">
                  <a:solidFill>
                    <a:srgbClr val="FFFFFF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Students benefit</a:t>
              </a:r>
            </a:p>
            <a:p>
              <a:pPr marL="1264240" lvl="1" indent="-632120" algn="l">
                <a:lnSpc>
                  <a:spcPts val="6616"/>
                </a:lnSpc>
                <a:buFont typeface="Arial"/>
                <a:buChar char="•"/>
              </a:pPr>
              <a:r>
                <a:rPr lang="en-US" sz="5855">
                  <a:solidFill>
                    <a:srgbClr val="FFFFFF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Staff succeed</a:t>
              </a:r>
            </a:p>
            <a:p>
              <a:pPr marL="1264240" lvl="1" indent="-632120" algn="l">
                <a:lnSpc>
                  <a:spcPts val="6616"/>
                </a:lnSpc>
                <a:buFont typeface="Arial"/>
                <a:buChar char="•"/>
              </a:pPr>
              <a:r>
                <a:rPr lang="en-US" sz="5855">
                  <a:solidFill>
                    <a:srgbClr val="FFFFFF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Communities trust</a:t>
              </a:r>
            </a:p>
          </p:txBody>
        </p:sp>
      </p:grpSp>
      <p:sp>
        <p:nvSpPr>
          <p:cNvPr id="31" name="Freeform 31"/>
          <p:cNvSpPr/>
          <p:nvPr/>
        </p:nvSpPr>
        <p:spPr>
          <a:xfrm>
            <a:off x="10885329" y="2690870"/>
            <a:ext cx="5232024" cy="5937048"/>
          </a:xfrm>
          <a:custGeom>
            <a:avLst/>
            <a:gdLst/>
            <a:ahLst/>
            <a:cxnLst/>
            <a:rect l="l" t="t" r="r" b="b"/>
            <a:pathLst>
              <a:path w="5232024" h="5937048">
                <a:moveTo>
                  <a:pt x="0" y="0"/>
                </a:moveTo>
                <a:lnTo>
                  <a:pt x="5232024" y="0"/>
                </a:lnTo>
                <a:lnTo>
                  <a:pt x="5232024" y="5937049"/>
                </a:lnTo>
                <a:lnTo>
                  <a:pt x="0" y="593704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TextBox 32"/>
          <p:cNvSpPr txBox="1"/>
          <p:nvPr/>
        </p:nvSpPr>
        <p:spPr>
          <a:xfrm>
            <a:off x="470620" y="711721"/>
            <a:ext cx="16465180" cy="2752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18"/>
              </a:lnSpc>
            </a:pPr>
            <a:r>
              <a:rPr lang="en-US" sz="7118" b="1">
                <a:solidFill>
                  <a:srgbClr val="00843D"/>
                </a:solidFill>
                <a:latin typeface="Anantason ExtraExpanded Bold"/>
                <a:ea typeface="Anantason ExtraExpanded Bold"/>
                <a:cs typeface="Anantason ExtraExpanded Bold"/>
                <a:sym typeface="Anantason ExtraExpanded Bold"/>
              </a:rPr>
              <a:t>WHEN BOARDS AND SUPERINTENDENTS LEAD TOGETHER:</a:t>
            </a:r>
          </a:p>
        </p:txBody>
      </p:sp>
      <p:sp>
        <p:nvSpPr>
          <p:cNvPr id="33" name="Freeform 33"/>
          <p:cNvSpPr/>
          <p:nvPr/>
        </p:nvSpPr>
        <p:spPr>
          <a:xfrm>
            <a:off x="13878896" y="8910769"/>
            <a:ext cx="4138714" cy="1126249"/>
          </a:xfrm>
          <a:custGeom>
            <a:avLst/>
            <a:gdLst/>
            <a:ahLst/>
            <a:cxnLst/>
            <a:rect l="l" t="t" r="r" b="b"/>
            <a:pathLst>
              <a:path w="4138714" h="1126249">
                <a:moveTo>
                  <a:pt x="0" y="0"/>
                </a:moveTo>
                <a:lnTo>
                  <a:pt x="4138714" y="0"/>
                </a:lnTo>
                <a:lnTo>
                  <a:pt x="4138714" y="1126249"/>
                </a:lnTo>
                <a:lnTo>
                  <a:pt x="0" y="11262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228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5" name="Slide Number Placeholder 35">
            <a:extLst>
              <a:ext uri="{FF2B5EF4-FFF2-40B4-BE49-F238E27FC236}">
                <a16:creationId xmlns:a16="http://schemas.microsoft.com/office/drawing/2014/main" id="{3F379A31-0063-84A4-5E1E-62E7BB2E0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8113" y="9600730"/>
            <a:ext cx="2133600" cy="365125"/>
          </a:xfrm>
        </p:spPr>
        <p:txBody>
          <a:bodyPr/>
          <a:lstStyle/>
          <a:p>
            <a:pPr algn="l"/>
            <a:fld id="{B6F15528-21DE-4FAA-801E-634DDDAF4B2B}" type="slidenum">
              <a:rPr lang="en-US" sz="1600" b="1" smtClean="0">
                <a:solidFill>
                  <a:schemeClr val="bg1"/>
                </a:solidFill>
              </a:rPr>
              <a:pPr algn="l"/>
              <a:t>25</a:t>
            </a:fld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2700000">
            <a:off x="17046927" y="7315619"/>
            <a:ext cx="367596" cy="367596"/>
            <a:chOff x="0" y="0"/>
            <a:chExt cx="295900" cy="2959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95900" cy="295900"/>
            </a:xfrm>
            <a:custGeom>
              <a:avLst/>
              <a:gdLst/>
              <a:ahLst/>
              <a:cxnLst/>
              <a:rect l="l" t="t" r="r" b="b"/>
              <a:pathLst>
                <a:path w="295900" h="295900">
                  <a:moveTo>
                    <a:pt x="0" y="0"/>
                  </a:moveTo>
                  <a:lnTo>
                    <a:pt x="295900" y="0"/>
                  </a:lnTo>
                  <a:lnTo>
                    <a:pt x="295900" y="295900"/>
                  </a:lnTo>
                  <a:lnTo>
                    <a:pt x="0" y="295900"/>
                  </a:lnTo>
                  <a:close/>
                </a:path>
              </a:pathLst>
            </a:custGeom>
            <a:solidFill>
              <a:srgbClr val="00843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95900" cy="334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2700000">
            <a:off x="17046927" y="6733443"/>
            <a:ext cx="367596" cy="367596"/>
            <a:chOff x="0" y="0"/>
            <a:chExt cx="295900" cy="2959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95900" cy="295900"/>
            </a:xfrm>
            <a:custGeom>
              <a:avLst/>
              <a:gdLst/>
              <a:ahLst/>
              <a:cxnLst/>
              <a:rect l="l" t="t" r="r" b="b"/>
              <a:pathLst>
                <a:path w="295900" h="295900">
                  <a:moveTo>
                    <a:pt x="0" y="0"/>
                  </a:moveTo>
                  <a:lnTo>
                    <a:pt x="295900" y="0"/>
                  </a:lnTo>
                  <a:lnTo>
                    <a:pt x="295900" y="295900"/>
                  </a:lnTo>
                  <a:lnTo>
                    <a:pt x="0" y="295900"/>
                  </a:lnTo>
                  <a:close/>
                </a:path>
              </a:pathLst>
            </a:custGeom>
            <a:solidFill>
              <a:srgbClr val="00532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95900" cy="334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2700000">
            <a:off x="17046927" y="6151267"/>
            <a:ext cx="367596" cy="367596"/>
            <a:chOff x="0" y="0"/>
            <a:chExt cx="295900" cy="2959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95900" cy="295900"/>
            </a:xfrm>
            <a:custGeom>
              <a:avLst/>
              <a:gdLst/>
              <a:ahLst/>
              <a:cxnLst/>
              <a:rect l="l" t="t" r="r" b="b"/>
              <a:pathLst>
                <a:path w="295900" h="295900">
                  <a:moveTo>
                    <a:pt x="0" y="0"/>
                  </a:moveTo>
                  <a:lnTo>
                    <a:pt x="295900" y="0"/>
                  </a:lnTo>
                  <a:lnTo>
                    <a:pt x="295900" y="295900"/>
                  </a:lnTo>
                  <a:lnTo>
                    <a:pt x="0" y="2959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95900" cy="334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AutoShape 11"/>
          <p:cNvSpPr/>
          <p:nvPr/>
        </p:nvSpPr>
        <p:spPr>
          <a:xfrm rot="-5400000">
            <a:off x="16092107" y="4520471"/>
            <a:ext cx="2324861" cy="0"/>
          </a:xfrm>
          <a:prstGeom prst="line">
            <a:avLst/>
          </a:prstGeom>
          <a:ln w="47625" cap="flat">
            <a:solidFill>
              <a:srgbClr val="00843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AutoShape 12"/>
          <p:cNvSpPr/>
          <p:nvPr/>
        </p:nvSpPr>
        <p:spPr>
          <a:xfrm>
            <a:off x="1033462" y="957147"/>
            <a:ext cx="3245337" cy="0"/>
          </a:xfrm>
          <a:prstGeom prst="line">
            <a:avLst/>
          </a:prstGeom>
          <a:ln w="47625" cap="flat">
            <a:solidFill>
              <a:srgbClr val="00843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" name="AutoShape 13"/>
          <p:cNvSpPr/>
          <p:nvPr/>
        </p:nvSpPr>
        <p:spPr>
          <a:xfrm rot="5400000">
            <a:off x="-1946584" y="3913382"/>
            <a:ext cx="5960094" cy="0"/>
          </a:xfrm>
          <a:prstGeom prst="line">
            <a:avLst/>
          </a:prstGeom>
          <a:ln w="47625" cap="flat">
            <a:solidFill>
              <a:srgbClr val="00843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4" name="Group 14"/>
          <p:cNvGrpSpPr/>
          <p:nvPr/>
        </p:nvGrpSpPr>
        <p:grpSpPr>
          <a:xfrm rot="-2700000">
            <a:off x="4554018" y="788961"/>
            <a:ext cx="385838" cy="385838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 rot="-2700000">
            <a:off x="5178817" y="788961"/>
            <a:ext cx="385838" cy="385838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532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 rot="-2700000">
            <a:off x="5803616" y="788961"/>
            <a:ext cx="385838" cy="385838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843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 rot="-2700000">
            <a:off x="17560529" y="168558"/>
            <a:ext cx="2543618" cy="2543618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 rot="-2700000">
            <a:off x="15663990" y="-1706776"/>
            <a:ext cx="2543618" cy="2543618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532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 rot="-2700000">
            <a:off x="17231391" y="-2067623"/>
            <a:ext cx="2543618" cy="4117981"/>
            <a:chOff x="0" y="0"/>
            <a:chExt cx="812800" cy="131588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1315880"/>
            </a:xfrm>
            <a:custGeom>
              <a:avLst/>
              <a:gdLst/>
              <a:ahLst/>
              <a:cxnLst/>
              <a:rect l="l" t="t" r="r" b="b"/>
              <a:pathLst>
                <a:path w="812800" h="1315880">
                  <a:moveTo>
                    <a:pt x="0" y="0"/>
                  </a:moveTo>
                  <a:lnTo>
                    <a:pt x="812800" y="0"/>
                  </a:lnTo>
                  <a:lnTo>
                    <a:pt x="812800" y="1315880"/>
                  </a:lnTo>
                  <a:lnTo>
                    <a:pt x="0" y="1315880"/>
                  </a:lnTo>
                  <a:close/>
                </a:path>
              </a:pathLst>
            </a:custGeom>
            <a:solidFill>
              <a:srgbClr val="000000">
                <a:alpha val="16863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38100"/>
              <a:ext cx="812800" cy="13539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 rot="-2700000">
            <a:off x="17255089" y="-1395736"/>
            <a:ext cx="2543618" cy="2543618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843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 rot="-2700000">
            <a:off x="62457" y="9437570"/>
            <a:ext cx="2543618" cy="2543618"/>
            <a:chOff x="0" y="0"/>
            <a:chExt cx="812800" cy="8128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 rot="-2700000">
            <a:off x="-1834081" y="7562236"/>
            <a:ext cx="2543618" cy="2543618"/>
            <a:chOff x="0" y="0"/>
            <a:chExt cx="812800" cy="81280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532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 rot="-2700000">
            <a:off x="-1638098" y="9154719"/>
            <a:ext cx="2543618" cy="2543618"/>
            <a:chOff x="0" y="0"/>
            <a:chExt cx="812800" cy="81280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843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44" name="Freeform 44"/>
          <p:cNvSpPr/>
          <p:nvPr/>
        </p:nvSpPr>
        <p:spPr>
          <a:xfrm>
            <a:off x="13878896" y="8910769"/>
            <a:ext cx="4138714" cy="1126249"/>
          </a:xfrm>
          <a:custGeom>
            <a:avLst/>
            <a:gdLst/>
            <a:ahLst/>
            <a:cxnLst/>
            <a:rect l="l" t="t" r="r" b="b"/>
            <a:pathLst>
              <a:path w="4138714" h="1126249">
                <a:moveTo>
                  <a:pt x="0" y="0"/>
                </a:moveTo>
                <a:lnTo>
                  <a:pt x="4138714" y="0"/>
                </a:lnTo>
                <a:lnTo>
                  <a:pt x="4138714" y="1126249"/>
                </a:lnTo>
                <a:lnTo>
                  <a:pt x="0" y="11262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228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5" name="TextBox 45"/>
          <p:cNvSpPr txBox="1"/>
          <p:nvPr/>
        </p:nvSpPr>
        <p:spPr>
          <a:xfrm>
            <a:off x="4777975" y="2699793"/>
            <a:ext cx="8732050" cy="2269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226"/>
              </a:lnSpc>
              <a:spcBef>
                <a:spcPct val="0"/>
              </a:spcBef>
            </a:pPr>
            <a:r>
              <a:rPr lang="en-US" sz="9447" b="1">
                <a:solidFill>
                  <a:srgbClr val="00843D"/>
                </a:solidFill>
                <a:latin typeface="Anantason ExtraExpanded Bold"/>
                <a:ea typeface="Anantason ExtraExpanded Bold"/>
                <a:cs typeface="Anantason ExtraExpanded Bold"/>
                <a:sym typeface="Anantason ExtraExpanded Bold"/>
              </a:rPr>
              <a:t>THANK YOU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851533" y="4095663"/>
            <a:ext cx="14584933" cy="10478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00"/>
              </a:lnSpc>
              <a:spcBef>
                <a:spcPct val="0"/>
              </a:spcBef>
            </a:pPr>
            <a:r>
              <a:rPr lang="en-US" sz="6072" b="1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for joining us!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3582813" y="6394970"/>
            <a:ext cx="11122375" cy="17077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17"/>
              </a:lnSpc>
              <a:spcBef>
                <a:spcPct val="0"/>
              </a:spcBef>
            </a:pPr>
            <a:r>
              <a:rPr lang="en-US" sz="10012" b="1" i="1">
                <a:solidFill>
                  <a:srgbClr val="000000"/>
                </a:solidFill>
                <a:latin typeface="Public Sans Bold Italics"/>
                <a:ea typeface="Public Sans Bold Italics"/>
                <a:cs typeface="Public Sans Bold Italics"/>
                <a:sym typeface="Public Sans Bold Italics"/>
              </a:rPr>
              <a:t>Any questions?</a:t>
            </a:r>
          </a:p>
        </p:txBody>
      </p:sp>
      <p:sp>
        <p:nvSpPr>
          <p:cNvPr id="49" name="Slide Number Placeholder 35">
            <a:extLst>
              <a:ext uri="{FF2B5EF4-FFF2-40B4-BE49-F238E27FC236}">
                <a16:creationId xmlns:a16="http://schemas.microsoft.com/office/drawing/2014/main" id="{36A98372-F18E-2588-885D-8E001D23A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8113" y="9600730"/>
            <a:ext cx="2133600" cy="365125"/>
          </a:xfrm>
        </p:spPr>
        <p:txBody>
          <a:bodyPr/>
          <a:lstStyle/>
          <a:p>
            <a:pPr algn="l"/>
            <a:fld id="{B6F15528-21DE-4FAA-801E-634DDDAF4B2B}" type="slidenum">
              <a:rPr lang="en-US" sz="1600" b="1" smtClean="0">
                <a:solidFill>
                  <a:schemeClr val="bg1"/>
                </a:solidFill>
              </a:rPr>
              <a:pPr algn="l"/>
              <a:t>26</a:t>
            </a:fld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2700000">
            <a:off x="17560529" y="168558"/>
            <a:ext cx="2543618" cy="2543618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F0E0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2700000">
            <a:off x="15663990" y="-1706776"/>
            <a:ext cx="2543618" cy="2543618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532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2700000">
            <a:off x="17231391" y="-2067623"/>
            <a:ext cx="2543618" cy="4117981"/>
            <a:chOff x="0" y="0"/>
            <a:chExt cx="812800" cy="131588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1315880"/>
            </a:xfrm>
            <a:custGeom>
              <a:avLst/>
              <a:gdLst/>
              <a:ahLst/>
              <a:cxnLst/>
              <a:rect l="l" t="t" r="r" b="b"/>
              <a:pathLst>
                <a:path w="812800" h="1315880">
                  <a:moveTo>
                    <a:pt x="0" y="0"/>
                  </a:moveTo>
                  <a:lnTo>
                    <a:pt x="812800" y="0"/>
                  </a:lnTo>
                  <a:lnTo>
                    <a:pt x="812800" y="1315880"/>
                  </a:lnTo>
                  <a:lnTo>
                    <a:pt x="0" y="1315880"/>
                  </a:lnTo>
                  <a:close/>
                </a:path>
              </a:pathLst>
            </a:custGeom>
            <a:solidFill>
              <a:srgbClr val="000000">
                <a:alpha val="16863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13539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-2700000">
            <a:off x="17255089" y="-1395736"/>
            <a:ext cx="2543618" cy="2543618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843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360763" y="2466065"/>
            <a:ext cx="10847342" cy="3720373"/>
            <a:chOff x="0" y="0"/>
            <a:chExt cx="2231963" cy="113411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231963" cy="1134111"/>
            </a:xfrm>
            <a:custGeom>
              <a:avLst/>
              <a:gdLst/>
              <a:ahLst/>
              <a:cxnLst/>
              <a:rect l="l" t="t" r="r" b="b"/>
              <a:pathLst>
                <a:path w="2231963" h="1134111">
                  <a:moveTo>
                    <a:pt x="13940" y="0"/>
                  </a:moveTo>
                  <a:lnTo>
                    <a:pt x="2218024" y="0"/>
                  </a:lnTo>
                  <a:cubicBezTo>
                    <a:pt x="2221721" y="0"/>
                    <a:pt x="2225266" y="1469"/>
                    <a:pt x="2227880" y="4083"/>
                  </a:cubicBezTo>
                  <a:cubicBezTo>
                    <a:pt x="2230495" y="6697"/>
                    <a:pt x="2231963" y="10243"/>
                    <a:pt x="2231963" y="13940"/>
                  </a:cubicBezTo>
                  <a:lnTo>
                    <a:pt x="2231963" y="1120171"/>
                  </a:lnTo>
                  <a:cubicBezTo>
                    <a:pt x="2231963" y="1123869"/>
                    <a:pt x="2230495" y="1127414"/>
                    <a:pt x="2227880" y="1130028"/>
                  </a:cubicBezTo>
                  <a:cubicBezTo>
                    <a:pt x="2225266" y="1132643"/>
                    <a:pt x="2221721" y="1134111"/>
                    <a:pt x="2218024" y="1134111"/>
                  </a:cubicBezTo>
                  <a:lnTo>
                    <a:pt x="13940" y="1134111"/>
                  </a:lnTo>
                  <a:cubicBezTo>
                    <a:pt x="10243" y="1134111"/>
                    <a:pt x="6697" y="1132643"/>
                    <a:pt x="4083" y="1130028"/>
                  </a:cubicBezTo>
                  <a:cubicBezTo>
                    <a:pt x="1469" y="1127414"/>
                    <a:pt x="0" y="1123869"/>
                    <a:pt x="0" y="1120171"/>
                  </a:cubicBezTo>
                  <a:lnTo>
                    <a:pt x="0" y="13940"/>
                  </a:lnTo>
                  <a:cubicBezTo>
                    <a:pt x="0" y="10243"/>
                    <a:pt x="1469" y="6697"/>
                    <a:pt x="4083" y="4083"/>
                  </a:cubicBezTo>
                  <a:cubicBezTo>
                    <a:pt x="6697" y="1469"/>
                    <a:pt x="10243" y="0"/>
                    <a:pt x="13940" y="0"/>
                  </a:cubicBezTo>
                  <a:close/>
                </a:path>
              </a:pathLst>
            </a:custGeom>
            <a:solidFill>
              <a:srgbClr val="00843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2231963" cy="11722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61757" y="2599913"/>
            <a:ext cx="10897555" cy="38472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72607" lvl="1" indent="-486304" algn="l">
              <a:lnSpc>
                <a:spcPts val="5045"/>
              </a:lnSpc>
              <a:buFont typeface="Arial"/>
              <a:buChar char="•"/>
            </a:pPr>
            <a:r>
              <a:rPr lang="en-US" sz="4504" dirty="0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Increased political pressure</a:t>
            </a:r>
          </a:p>
          <a:p>
            <a:pPr marL="972607" lvl="1" indent="-486304" algn="l">
              <a:lnSpc>
                <a:spcPts val="5045"/>
              </a:lnSpc>
              <a:buFont typeface="Arial"/>
              <a:buChar char="•"/>
            </a:pPr>
            <a:r>
              <a:rPr lang="en-US" sz="4504" dirty="0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Rapid cultural change</a:t>
            </a:r>
          </a:p>
          <a:p>
            <a:pPr marL="972607" lvl="1" indent="-486304" algn="l">
              <a:lnSpc>
                <a:spcPts val="5045"/>
              </a:lnSpc>
              <a:buFont typeface="Arial"/>
              <a:buChar char="•"/>
            </a:pPr>
            <a:r>
              <a:rPr lang="en-US" sz="4504" dirty="0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Teacher shortages</a:t>
            </a:r>
          </a:p>
          <a:p>
            <a:pPr marL="972607" lvl="1" indent="-486304" algn="l">
              <a:lnSpc>
                <a:spcPts val="5045"/>
              </a:lnSpc>
              <a:buFont typeface="Arial"/>
              <a:buChar char="•"/>
            </a:pPr>
            <a:r>
              <a:rPr lang="en-US" sz="4504" dirty="0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Accountability demands</a:t>
            </a:r>
          </a:p>
          <a:p>
            <a:pPr marL="972607" lvl="1" indent="-486304" algn="l">
              <a:lnSpc>
                <a:spcPts val="5045"/>
              </a:lnSpc>
              <a:buFont typeface="Arial"/>
              <a:buChar char="•"/>
            </a:pPr>
            <a:r>
              <a:rPr lang="en-US" sz="4504" dirty="0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Financial constraints</a:t>
            </a:r>
          </a:p>
          <a:p>
            <a:pPr marL="972607" lvl="1" indent="-486304" algn="l">
              <a:lnSpc>
                <a:spcPts val="5045"/>
              </a:lnSpc>
              <a:buFont typeface="Arial"/>
              <a:buChar char="•"/>
            </a:pPr>
            <a:endParaRPr lang="en-US" sz="4504" dirty="0">
              <a:solidFill>
                <a:srgbClr val="FFFFFF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18" name="Freeform 18"/>
          <p:cNvSpPr/>
          <p:nvPr/>
        </p:nvSpPr>
        <p:spPr>
          <a:xfrm>
            <a:off x="13878896" y="8910769"/>
            <a:ext cx="4138714" cy="1126249"/>
          </a:xfrm>
          <a:custGeom>
            <a:avLst/>
            <a:gdLst/>
            <a:ahLst/>
            <a:cxnLst/>
            <a:rect l="l" t="t" r="r" b="b"/>
            <a:pathLst>
              <a:path w="4138714" h="1126249">
                <a:moveTo>
                  <a:pt x="0" y="0"/>
                </a:moveTo>
                <a:lnTo>
                  <a:pt x="4138714" y="0"/>
                </a:lnTo>
                <a:lnTo>
                  <a:pt x="4138714" y="1126249"/>
                </a:lnTo>
                <a:lnTo>
                  <a:pt x="0" y="11262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2281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Group 19"/>
          <p:cNvGrpSpPr/>
          <p:nvPr/>
        </p:nvGrpSpPr>
        <p:grpSpPr>
          <a:xfrm rot="-2700000">
            <a:off x="62457" y="9437570"/>
            <a:ext cx="2543618" cy="2543618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 rot="-2700000">
            <a:off x="-1834081" y="7562236"/>
            <a:ext cx="2543618" cy="2543618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532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 rot="-2700000">
            <a:off x="-1110052" y="8659913"/>
            <a:ext cx="2543618" cy="4117981"/>
            <a:chOff x="0" y="0"/>
            <a:chExt cx="812800" cy="131588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1315880"/>
            </a:xfrm>
            <a:custGeom>
              <a:avLst/>
              <a:gdLst/>
              <a:ahLst/>
              <a:cxnLst/>
              <a:rect l="l" t="t" r="r" b="b"/>
              <a:pathLst>
                <a:path w="812800" h="1315880">
                  <a:moveTo>
                    <a:pt x="0" y="0"/>
                  </a:moveTo>
                  <a:lnTo>
                    <a:pt x="812800" y="0"/>
                  </a:lnTo>
                  <a:lnTo>
                    <a:pt x="812800" y="1315880"/>
                  </a:lnTo>
                  <a:lnTo>
                    <a:pt x="0" y="1315880"/>
                  </a:lnTo>
                  <a:close/>
                </a:path>
              </a:pathLst>
            </a:custGeom>
            <a:solidFill>
              <a:srgbClr val="000000">
                <a:alpha val="16863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812800" cy="13539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 rot="-2700000">
            <a:off x="-1638098" y="9154719"/>
            <a:ext cx="2543618" cy="2543618"/>
            <a:chOff x="0" y="0"/>
            <a:chExt cx="812800" cy="8128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843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1" name="Freeform 31"/>
          <p:cNvSpPr/>
          <p:nvPr/>
        </p:nvSpPr>
        <p:spPr>
          <a:xfrm>
            <a:off x="11708568" y="2860053"/>
            <a:ext cx="5920797" cy="4862455"/>
          </a:xfrm>
          <a:custGeom>
            <a:avLst/>
            <a:gdLst/>
            <a:ahLst/>
            <a:cxnLst/>
            <a:rect l="l" t="t" r="r" b="b"/>
            <a:pathLst>
              <a:path w="5920797" h="4862455">
                <a:moveTo>
                  <a:pt x="0" y="0"/>
                </a:moveTo>
                <a:lnTo>
                  <a:pt x="5920797" y="0"/>
                </a:lnTo>
                <a:lnTo>
                  <a:pt x="5920797" y="4862454"/>
                </a:lnTo>
                <a:lnTo>
                  <a:pt x="0" y="48624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TextBox 32"/>
          <p:cNvSpPr txBox="1"/>
          <p:nvPr/>
        </p:nvSpPr>
        <p:spPr>
          <a:xfrm>
            <a:off x="648582" y="546039"/>
            <a:ext cx="11385446" cy="10101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19"/>
              </a:lnSpc>
            </a:pPr>
            <a:r>
              <a:rPr lang="en-US" sz="7519" b="1">
                <a:solidFill>
                  <a:srgbClr val="00843D"/>
                </a:solidFill>
                <a:latin typeface="Anantason ExtraExpanded Bold"/>
                <a:ea typeface="Anantason ExtraExpanded Bold"/>
                <a:cs typeface="Anantason ExtraExpanded Bold"/>
                <a:sym typeface="Anantason ExtraExpanded Bold"/>
              </a:rPr>
              <a:t>TOP CHALLENGES</a:t>
            </a:r>
          </a:p>
        </p:txBody>
      </p:sp>
      <p:sp>
        <p:nvSpPr>
          <p:cNvPr id="33" name="Slide Number Placeholder 35">
            <a:extLst>
              <a:ext uri="{FF2B5EF4-FFF2-40B4-BE49-F238E27FC236}">
                <a16:creationId xmlns:a16="http://schemas.microsoft.com/office/drawing/2014/main" id="{8F3EF00D-0880-8CD7-F4EB-0FB8D21CE9FB}"/>
              </a:ext>
            </a:extLst>
          </p:cNvPr>
          <p:cNvSpPr txBox="1">
            <a:spLocks/>
          </p:cNvSpPr>
          <p:nvPr/>
        </p:nvSpPr>
        <p:spPr>
          <a:xfrm>
            <a:off x="198113" y="960073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1" dirty="0">
                <a:solidFill>
                  <a:schemeClr val="bg1"/>
                </a:solidFill>
              </a:rPr>
              <a:t>4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2700000">
            <a:off x="17560529" y="168558"/>
            <a:ext cx="2543618" cy="2543618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F0E0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2700000">
            <a:off x="15663990" y="-1706776"/>
            <a:ext cx="2543618" cy="2543618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532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2700000">
            <a:off x="17231391" y="-2067623"/>
            <a:ext cx="2543618" cy="4117981"/>
            <a:chOff x="0" y="0"/>
            <a:chExt cx="812800" cy="131588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1315880"/>
            </a:xfrm>
            <a:custGeom>
              <a:avLst/>
              <a:gdLst/>
              <a:ahLst/>
              <a:cxnLst/>
              <a:rect l="l" t="t" r="r" b="b"/>
              <a:pathLst>
                <a:path w="812800" h="1315880">
                  <a:moveTo>
                    <a:pt x="0" y="0"/>
                  </a:moveTo>
                  <a:lnTo>
                    <a:pt x="812800" y="0"/>
                  </a:lnTo>
                  <a:lnTo>
                    <a:pt x="812800" y="1315880"/>
                  </a:lnTo>
                  <a:lnTo>
                    <a:pt x="0" y="1315880"/>
                  </a:lnTo>
                  <a:close/>
                </a:path>
              </a:pathLst>
            </a:custGeom>
            <a:solidFill>
              <a:srgbClr val="000000">
                <a:alpha val="16863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13539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-2700000">
            <a:off x="17255089" y="-1395736"/>
            <a:ext cx="2543618" cy="2543618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843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13878896" y="8910769"/>
            <a:ext cx="4138714" cy="1126249"/>
          </a:xfrm>
          <a:custGeom>
            <a:avLst/>
            <a:gdLst/>
            <a:ahLst/>
            <a:cxnLst/>
            <a:rect l="l" t="t" r="r" b="b"/>
            <a:pathLst>
              <a:path w="4138714" h="1126249">
                <a:moveTo>
                  <a:pt x="0" y="0"/>
                </a:moveTo>
                <a:lnTo>
                  <a:pt x="4138714" y="0"/>
                </a:lnTo>
                <a:lnTo>
                  <a:pt x="4138714" y="1126249"/>
                </a:lnTo>
                <a:lnTo>
                  <a:pt x="0" y="11262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2281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5" name="Group 15"/>
          <p:cNvGrpSpPr/>
          <p:nvPr/>
        </p:nvGrpSpPr>
        <p:grpSpPr>
          <a:xfrm rot="-2700000">
            <a:off x="62457" y="9437570"/>
            <a:ext cx="2543618" cy="2543618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 rot="-2700000">
            <a:off x="-1834081" y="7562236"/>
            <a:ext cx="2543618" cy="2543618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532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 rot="-2700000">
            <a:off x="-1110052" y="8659913"/>
            <a:ext cx="2543618" cy="4117981"/>
            <a:chOff x="0" y="0"/>
            <a:chExt cx="812800" cy="131588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1315880"/>
            </a:xfrm>
            <a:custGeom>
              <a:avLst/>
              <a:gdLst/>
              <a:ahLst/>
              <a:cxnLst/>
              <a:rect l="l" t="t" r="r" b="b"/>
              <a:pathLst>
                <a:path w="812800" h="1315880">
                  <a:moveTo>
                    <a:pt x="0" y="0"/>
                  </a:moveTo>
                  <a:lnTo>
                    <a:pt x="812800" y="0"/>
                  </a:lnTo>
                  <a:lnTo>
                    <a:pt x="812800" y="1315880"/>
                  </a:lnTo>
                  <a:lnTo>
                    <a:pt x="0" y="1315880"/>
                  </a:lnTo>
                  <a:close/>
                </a:path>
              </a:pathLst>
            </a:custGeom>
            <a:solidFill>
              <a:srgbClr val="000000">
                <a:alpha val="16863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812800" cy="13539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 rot="-2700000">
            <a:off x="-1638098" y="9154719"/>
            <a:ext cx="2543618" cy="2543618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843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7" name="Freeform 27"/>
          <p:cNvSpPr/>
          <p:nvPr/>
        </p:nvSpPr>
        <p:spPr>
          <a:xfrm>
            <a:off x="9001101" y="2231165"/>
            <a:ext cx="5778557" cy="5824669"/>
          </a:xfrm>
          <a:custGeom>
            <a:avLst/>
            <a:gdLst/>
            <a:ahLst/>
            <a:cxnLst/>
            <a:rect l="l" t="t" r="r" b="b"/>
            <a:pathLst>
              <a:path w="5778557" h="5824669">
                <a:moveTo>
                  <a:pt x="0" y="0"/>
                </a:moveTo>
                <a:lnTo>
                  <a:pt x="5778557" y="0"/>
                </a:lnTo>
                <a:lnTo>
                  <a:pt x="5778557" y="5824670"/>
                </a:lnTo>
                <a:lnTo>
                  <a:pt x="0" y="582467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8" name="Group 28"/>
          <p:cNvGrpSpPr/>
          <p:nvPr/>
        </p:nvGrpSpPr>
        <p:grpSpPr>
          <a:xfrm>
            <a:off x="1028700" y="3531136"/>
            <a:ext cx="6943759" cy="2970624"/>
            <a:chOff x="0" y="0"/>
            <a:chExt cx="1428757" cy="61124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428757" cy="611240"/>
            </a:xfrm>
            <a:custGeom>
              <a:avLst/>
              <a:gdLst/>
              <a:ahLst/>
              <a:cxnLst/>
              <a:rect l="l" t="t" r="r" b="b"/>
              <a:pathLst>
                <a:path w="1428757" h="611240">
                  <a:moveTo>
                    <a:pt x="21776" y="0"/>
                  </a:moveTo>
                  <a:lnTo>
                    <a:pt x="1406981" y="0"/>
                  </a:lnTo>
                  <a:cubicBezTo>
                    <a:pt x="1412756" y="0"/>
                    <a:pt x="1418295" y="2294"/>
                    <a:pt x="1422379" y="6378"/>
                  </a:cubicBezTo>
                  <a:cubicBezTo>
                    <a:pt x="1426463" y="10462"/>
                    <a:pt x="1428757" y="16001"/>
                    <a:pt x="1428757" y="21776"/>
                  </a:cubicBezTo>
                  <a:lnTo>
                    <a:pt x="1428757" y="589463"/>
                  </a:lnTo>
                  <a:cubicBezTo>
                    <a:pt x="1428757" y="595239"/>
                    <a:pt x="1426463" y="600778"/>
                    <a:pt x="1422379" y="604861"/>
                  </a:cubicBezTo>
                  <a:cubicBezTo>
                    <a:pt x="1418295" y="608945"/>
                    <a:pt x="1412756" y="611240"/>
                    <a:pt x="1406981" y="611240"/>
                  </a:cubicBezTo>
                  <a:lnTo>
                    <a:pt x="21776" y="611240"/>
                  </a:lnTo>
                  <a:cubicBezTo>
                    <a:pt x="16001" y="611240"/>
                    <a:pt x="10462" y="608945"/>
                    <a:pt x="6378" y="604861"/>
                  </a:cubicBezTo>
                  <a:cubicBezTo>
                    <a:pt x="2294" y="600778"/>
                    <a:pt x="0" y="595239"/>
                    <a:pt x="0" y="589463"/>
                  </a:cubicBezTo>
                  <a:lnTo>
                    <a:pt x="0" y="21776"/>
                  </a:lnTo>
                  <a:cubicBezTo>
                    <a:pt x="0" y="16001"/>
                    <a:pt x="2294" y="10462"/>
                    <a:pt x="6378" y="6378"/>
                  </a:cubicBezTo>
                  <a:cubicBezTo>
                    <a:pt x="10462" y="2294"/>
                    <a:pt x="16001" y="0"/>
                    <a:pt x="21776" y="0"/>
                  </a:cubicBezTo>
                  <a:close/>
                </a:path>
              </a:pathLst>
            </a:custGeom>
            <a:solidFill>
              <a:srgbClr val="00843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38100"/>
              <a:ext cx="1428757" cy="6493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1028700" y="3715590"/>
            <a:ext cx="7483833" cy="23811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72607" lvl="1" indent="-486304" algn="l">
              <a:lnSpc>
                <a:spcPts val="6306"/>
              </a:lnSpc>
              <a:buFont typeface="Arial"/>
              <a:buChar char="•"/>
            </a:pPr>
            <a:r>
              <a:rPr lang="en-US" sz="4504" b="1" dirty="0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STABILIZING</a:t>
            </a:r>
            <a:r>
              <a:rPr lang="en-US" sz="4504" dirty="0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 Force</a:t>
            </a:r>
          </a:p>
          <a:p>
            <a:pPr algn="ctr">
              <a:lnSpc>
                <a:spcPts val="6306"/>
              </a:lnSpc>
            </a:pPr>
            <a:r>
              <a:rPr lang="en-US" sz="4504" dirty="0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  or</a:t>
            </a:r>
          </a:p>
          <a:p>
            <a:pPr marL="972607" lvl="1" indent="-486304" algn="l">
              <a:lnSpc>
                <a:spcPts val="6306"/>
              </a:lnSpc>
              <a:buFont typeface="Arial"/>
              <a:buChar char="•"/>
            </a:pPr>
            <a:r>
              <a:rPr lang="en-US" sz="4504" b="1" dirty="0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DESTABILIZING</a:t>
            </a:r>
            <a:r>
              <a:rPr lang="en-US" sz="4504" dirty="0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 force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813493" y="989976"/>
            <a:ext cx="11385446" cy="10101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19"/>
              </a:lnSpc>
            </a:pPr>
            <a:r>
              <a:rPr lang="en-US" sz="7519" b="1">
                <a:solidFill>
                  <a:srgbClr val="00843D"/>
                </a:solidFill>
                <a:latin typeface="Anantason ExtraExpanded Bold"/>
                <a:ea typeface="Anantason ExtraExpanded Bold"/>
                <a:cs typeface="Anantason ExtraExpanded Bold"/>
                <a:sym typeface="Anantason ExtraExpanded Bold"/>
              </a:rPr>
              <a:t>GOVERNANCE</a:t>
            </a:r>
          </a:p>
        </p:txBody>
      </p:sp>
      <p:sp>
        <p:nvSpPr>
          <p:cNvPr id="33" name="Slide Number Placeholder 35">
            <a:extLst>
              <a:ext uri="{FF2B5EF4-FFF2-40B4-BE49-F238E27FC236}">
                <a16:creationId xmlns:a16="http://schemas.microsoft.com/office/drawing/2014/main" id="{9FB227A1-3CB2-25A5-9B89-9B8ADF6835EC}"/>
              </a:ext>
            </a:extLst>
          </p:cNvPr>
          <p:cNvSpPr txBox="1">
            <a:spLocks/>
          </p:cNvSpPr>
          <p:nvPr/>
        </p:nvSpPr>
        <p:spPr>
          <a:xfrm>
            <a:off x="198113" y="960073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1" dirty="0">
                <a:solidFill>
                  <a:schemeClr val="bg1"/>
                </a:solidFill>
              </a:rPr>
              <a:t>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2700000">
            <a:off x="17560529" y="168558"/>
            <a:ext cx="2543618" cy="2543618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F0E0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2700000">
            <a:off x="15663990" y="-1706776"/>
            <a:ext cx="2543618" cy="2543618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532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2700000">
            <a:off x="17231391" y="-2067623"/>
            <a:ext cx="2543618" cy="4117981"/>
            <a:chOff x="0" y="0"/>
            <a:chExt cx="812800" cy="131588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1315880"/>
            </a:xfrm>
            <a:custGeom>
              <a:avLst/>
              <a:gdLst/>
              <a:ahLst/>
              <a:cxnLst/>
              <a:rect l="l" t="t" r="r" b="b"/>
              <a:pathLst>
                <a:path w="812800" h="1315880">
                  <a:moveTo>
                    <a:pt x="0" y="0"/>
                  </a:moveTo>
                  <a:lnTo>
                    <a:pt x="812800" y="0"/>
                  </a:lnTo>
                  <a:lnTo>
                    <a:pt x="812800" y="1315880"/>
                  </a:lnTo>
                  <a:lnTo>
                    <a:pt x="0" y="1315880"/>
                  </a:lnTo>
                  <a:close/>
                </a:path>
              </a:pathLst>
            </a:custGeom>
            <a:solidFill>
              <a:srgbClr val="000000">
                <a:alpha val="16863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13539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-2700000">
            <a:off x="17255089" y="-1395736"/>
            <a:ext cx="2543618" cy="2543618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843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13878896" y="8910769"/>
            <a:ext cx="4138714" cy="1126249"/>
          </a:xfrm>
          <a:custGeom>
            <a:avLst/>
            <a:gdLst/>
            <a:ahLst/>
            <a:cxnLst/>
            <a:rect l="l" t="t" r="r" b="b"/>
            <a:pathLst>
              <a:path w="4138714" h="1126249">
                <a:moveTo>
                  <a:pt x="0" y="0"/>
                </a:moveTo>
                <a:lnTo>
                  <a:pt x="4138714" y="0"/>
                </a:lnTo>
                <a:lnTo>
                  <a:pt x="4138714" y="1126249"/>
                </a:lnTo>
                <a:lnTo>
                  <a:pt x="0" y="11262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2281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5" name="Group 15"/>
          <p:cNvGrpSpPr/>
          <p:nvPr/>
        </p:nvGrpSpPr>
        <p:grpSpPr>
          <a:xfrm rot="-2700000">
            <a:off x="62457" y="9437570"/>
            <a:ext cx="2543618" cy="2543618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 rot="-2700000">
            <a:off x="-1834081" y="7562236"/>
            <a:ext cx="2543618" cy="2543618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532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 rot="-2700000">
            <a:off x="-1110052" y="8659913"/>
            <a:ext cx="2543618" cy="4117981"/>
            <a:chOff x="0" y="0"/>
            <a:chExt cx="812800" cy="131588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1315880"/>
            </a:xfrm>
            <a:custGeom>
              <a:avLst/>
              <a:gdLst/>
              <a:ahLst/>
              <a:cxnLst/>
              <a:rect l="l" t="t" r="r" b="b"/>
              <a:pathLst>
                <a:path w="812800" h="1315880">
                  <a:moveTo>
                    <a:pt x="0" y="0"/>
                  </a:moveTo>
                  <a:lnTo>
                    <a:pt x="812800" y="0"/>
                  </a:lnTo>
                  <a:lnTo>
                    <a:pt x="812800" y="1315880"/>
                  </a:lnTo>
                  <a:lnTo>
                    <a:pt x="0" y="1315880"/>
                  </a:lnTo>
                  <a:close/>
                </a:path>
              </a:pathLst>
            </a:custGeom>
            <a:solidFill>
              <a:srgbClr val="000000">
                <a:alpha val="16863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812800" cy="13539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 rot="-2700000">
            <a:off x="-1638098" y="9154719"/>
            <a:ext cx="2543618" cy="2543618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843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2417778" y="3049571"/>
            <a:ext cx="10040297" cy="1923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72607" lvl="1" indent="-486304" algn="l">
              <a:lnSpc>
                <a:spcPts val="5045"/>
              </a:lnSpc>
              <a:buFont typeface="Arial"/>
              <a:buChar char="•"/>
            </a:pPr>
            <a:r>
              <a:rPr lang="en-US" sz="4504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Creates Continuity </a:t>
            </a:r>
          </a:p>
          <a:p>
            <a:pPr marL="972607" lvl="1" indent="-486304" algn="l">
              <a:lnSpc>
                <a:spcPts val="5045"/>
              </a:lnSpc>
              <a:buFont typeface="Arial"/>
              <a:buChar char="•"/>
            </a:pPr>
            <a:r>
              <a:rPr lang="en-US" sz="4504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Protects the District</a:t>
            </a:r>
          </a:p>
          <a:p>
            <a:pPr marL="972607" lvl="1" indent="-486304" algn="l">
              <a:lnSpc>
                <a:spcPts val="5045"/>
              </a:lnSpc>
              <a:buFont typeface="Arial"/>
              <a:buChar char="•"/>
            </a:pPr>
            <a:r>
              <a:rPr lang="en-US" sz="4504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Allows Superintendents to Lead</a:t>
            </a:r>
          </a:p>
        </p:txBody>
      </p:sp>
      <p:sp>
        <p:nvSpPr>
          <p:cNvPr id="28" name="Freeform 28"/>
          <p:cNvSpPr/>
          <p:nvPr/>
        </p:nvSpPr>
        <p:spPr>
          <a:xfrm>
            <a:off x="1143490" y="3434386"/>
            <a:ext cx="1274288" cy="1298637"/>
          </a:xfrm>
          <a:custGeom>
            <a:avLst/>
            <a:gdLst/>
            <a:ahLst/>
            <a:cxnLst/>
            <a:rect l="l" t="t" r="r" b="b"/>
            <a:pathLst>
              <a:path w="1274288" h="1298637">
                <a:moveTo>
                  <a:pt x="0" y="0"/>
                </a:moveTo>
                <a:lnTo>
                  <a:pt x="1274288" y="0"/>
                </a:lnTo>
                <a:lnTo>
                  <a:pt x="1274288" y="1298637"/>
                </a:lnTo>
                <a:lnTo>
                  <a:pt x="0" y="12986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/>
          <p:cNvSpPr/>
          <p:nvPr/>
        </p:nvSpPr>
        <p:spPr>
          <a:xfrm>
            <a:off x="5648088" y="7274745"/>
            <a:ext cx="1327802" cy="1353174"/>
          </a:xfrm>
          <a:custGeom>
            <a:avLst/>
            <a:gdLst/>
            <a:ahLst/>
            <a:cxnLst/>
            <a:rect l="l" t="t" r="r" b="b"/>
            <a:pathLst>
              <a:path w="1327802" h="1353174">
                <a:moveTo>
                  <a:pt x="0" y="0"/>
                </a:moveTo>
                <a:lnTo>
                  <a:pt x="1327802" y="0"/>
                </a:lnTo>
                <a:lnTo>
                  <a:pt x="1327802" y="1353174"/>
                </a:lnTo>
                <a:lnTo>
                  <a:pt x="0" y="135317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TextBox 30"/>
          <p:cNvSpPr txBox="1"/>
          <p:nvPr/>
        </p:nvSpPr>
        <p:spPr>
          <a:xfrm>
            <a:off x="957887" y="1436763"/>
            <a:ext cx="14094992" cy="10101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19"/>
              </a:lnSpc>
            </a:pPr>
            <a:r>
              <a:rPr lang="en-US" sz="7519" b="1" dirty="0">
                <a:solidFill>
                  <a:srgbClr val="00843D"/>
                </a:solidFill>
                <a:latin typeface="Anantason ExtraExpanded Bold"/>
                <a:ea typeface="Anantason ExtraExpanded Bold"/>
                <a:cs typeface="Anantason ExtraExpanded Bold"/>
                <a:sym typeface="Anantason ExtraExpanded Bold"/>
              </a:rPr>
              <a:t>STRONG GOVERNANCE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7696199" y="7223509"/>
            <a:ext cx="7435827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l">
              <a:lnSpc>
                <a:spcPts val="3969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Confusion</a:t>
            </a:r>
          </a:p>
          <a:p>
            <a:pPr marL="571500" indent="-571500" algn="l">
              <a:lnSpc>
                <a:spcPts val="3969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Turnover</a:t>
            </a:r>
          </a:p>
          <a:p>
            <a:pPr marL="571500" indent="-571500" algn="l">
              <a:lnSpc>
                <a:spcPts val="3969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Mistrust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5554906" y="5754587"/>
            <a:ext cx="11089072" cy="7948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15"/>
              </a:lnSpc>
            </a:pPr>
            <a:r>
              <a:rPr lang="en-US" sz="5915" b="1" dirty="0">
                <a:solidFill>
                  <a:srgbClr val="00843D"/>
                </a:solidFill>
                <a:latin typeface="Anantason ExtraExpanded Bold"/>
                <a:ea typeface="Anantason ExtraExpanded Bold"/>
                <a:cs typeface="Anantason ExtraExpanded Bold"/>
                <a:sym typeface="Anantason ExtraExpanded Bold"/>
              </a:rPr>
              <a:t>WEAK GOVERNANCE</a:t>
            </a:r>
          </a:p>
        </p:txBody>
      </p:sp>
      <p:sp>
        <p:nvSpPr>
          <p:cNvPr id="34" name="Slide Number Placeholder 35">
            <a:extLst>
              <a:ext uri="{FF2B5EF4-FFF2-40B4-BE49-F238E27FC236}">
                <a16:creationId xmlns:a16="http://schemas.microsoft.com/office/drawing/2014/main" id="{C3C02F38-7022-7B78-BBC9-6382F8D59D41}"/>
              </a:ext>
            </a:extLst>
          </p:cNvPr>
          <p:cNvSpPr txBox="1">
            <a:spLocks/>
          </p:cNvSpPr>
          <p:nvPr/>
        </p:nvSpPr>
        <p:spPr>
          <a:xfrm>
            <a:off x="198113" y="960073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1600" b="1" smtClean="0">
                <a:solidFill>
                  <a:schemeClr val="bg1"/>
                </a:solidFill>
              </a:rPr>
              <a:pPr algn="l"/>
              <a:t>5</a:t>
            </a:fld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2700000">
            <a:off x="17560529" y="168558"/>
            <a:ext cx="2543618" cy="2543618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F0E0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2700000">
            <a:off x="15663990" y="-1706776"/>
            <a:ext cx="2543618" cy="2543618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532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2700000">
            <a:off x="17231391" y="-2067623"/>
            <a:ext cx="2543618" cy="4117981"/>
            <a:chOff x="0" y="0"/>
            <a:chExt cx="812800" cy="131588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1315880"/>
            </a:xfrm>
            <a:custGeom>
              <a:avLst/>
              <a:gdLst/>
              <a:ahLst/>
              <a:cxnLst/>
              <a:rect l="l" t="t" r="r" b="b"/>
              <a:pathLst>
                <a:path w="812800" h="1315880">
                  <a:moveTo>
                    <a:pt x="0" y="0"/>
                  </a:moveTo>
                  <a:lnTo>
                    <a:pt x="812800" y="0"/>
                  </a:lnTo>
                  <a:lnTo>
                    <a:pt x="812800" y="1315880"/>
                  </a:lnTo>
                  <a:lnTo>
                    <a:pt x="0" y="1315880"/>
                  </a:lnTo>
                  <a:close/>
                </a:path>
              </a:pathLst>
            </a:custGeom>
            <a:solidFill>
              <a:srgbClr val="000000">
                <a:alpha val="16863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13539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-2700000">
            <a:off x="17255089" y="-1395736"/>
            <a:ext cx="2543618" cy="2543618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843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13878896" y="8910769"/>
            <a:ext cx="4138714" cy="1126249"/>
          </a:xfrm>
          <a:custGeom>
            <a:avLst/>
            <a:gdLst/>
            <a:ahLst/>
            <a:cxnLst/>
            <a:rect l="l" t="t" r="r" b="b"/>
            <a:pathLst>
              <a:path w="4138714" h="1126249">
                <a:moveTo>
                  <a:pt x="0" y="0"/>
                </a:moveTo>
                <a:lnTo>
                  <a:pt x="4138714" y="0"/>
                </a:lnTo>
                <a:lnTo>
                  <a:pt x="4138714" y="1126249"/>
                </a:lnTo>
                <a:lnTo>
                  <a:pt x="0" y="11262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2281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5" name="Group 15"/>
          <p:cNvGrpSpPr/>
          <p:nvPr/>
        </p:nvGrpSpPr>
        <p:grpSpPr>
          <a:xfrm rot="-2700000">
            <a:off x="62457" y="9437570"/>
            <a:ext cx="2543618" cy="2543618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 rot="-2700000">
            <a:off x="-1834081" y="7562236"/>
            <a:ext cx="2543618" cy="2543618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532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 rot="-2700000">
            <a:off x="-1110052" y="8659913"/>
            <a:ext cx="2543618" cy="4117981"/>
            <a:chOff x="0" y="0"/>
            <a:chExt cx="812800" cy="131588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1315880"/>
            </a:xfrm>
            <a:custGeom>
              <a:avLst/>
              <a:gdLst/>
              <a:ahLst/>
              <a:cxnLst/>
              <a:rect l="l" t="t" r="r" b="b"/>
              <a:pathLst>
                <a:path w="812800" h="1315880">
                  <a:moveTo>
                    <a:pt x="0" y="0"/>
                  </a:moveTo>
                  <a:lnTo>
                    <a:pt x="812800" y="0"/>
                  </a:lnTo>
                  <a:lnTo>
                    <a:pt x="812800" y="1315880"/>
                  </a:lnTo>
                  <a:lnTo>
                    <a:pt x="0" y="1315880"/>
                  </a:lnTo>
                  <a:close/>
                </a:path>
              </a:pathLst>
            </a:custGeom>
            <a:solidFill>
              <a:srgbClr val="000000">
                <a:alpha val="16863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812800" cy="13539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 rot="-2700000">
            <a:off x="-1638098" y="9154719"/>
            <a:ext cx="2543618" cy="2543618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843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599888" y="725529"/>
            <a:ext cx="15548081" cy="949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18"/>
              </a:lnSpc>
            </a:pPr>
            <a:r>
              <a:rPr lang="en-US" sz="7118" b="1">
                <a:solidFill>
                  <a:srgbClr val="00843D"/>
                </a:solidFill>
                <a:latin typeface="Anantason ExtraExpanded Bold"/>
                <a:ea typeface="Anantason ExtraExpanded Bold"/>
                <a:cs typeface="Anantason ExtraExpanded Bold"/>
                <a:sym typeface="Anantason ExtraExpanded Bold"/>
              </a:rPr>
              <a:t>OUR FOUNDATIONAL BELIEF</a:t>
            </a:r>
          </a:p>
        </p:txBody>
      </p:sp>
      <p:grpSp>
        <p:nvGrpSpPr>
          <p:cNvPr id="28" name="Group 28"/>
          <p:cNvGrpSpPr/>
          <p:nvPr/>
        </p:nvGrpSpPr>
        <p:grpSpPr>
          <a:xfrm>
            <a:off x="2415113" y="2623447"/>
            <a:ext cx="4558003" cy="6004472"/>
            <a:chOff x="0" y="0"/>
            <a:chExt cx="6077337" cy="8005963"/>
          </a:xfrm>
        </p:grpSpPr>
        <p:sp>
          <p:nvSpPr>
            <p:cNvPr id="29" name="Freeform 29"/>
            <p:cNvSpPr/>
            <p:nvPr/>
          </p:nvSpPr>
          <p:spPr>
            <a:xfrm>
              <a:off x="655513" y="1153226"/>
              <a:ext cx="4766310" cy="5486400"/>
            </a:xfrm>
            <a:custGeom>
              <a:avLst/>
              <a:gdLst/>
              <a:ahLst/>
              <a:cxnLst/>
              <a:rect l="l" t="t" r="r" b="b"/>
              <a:pathLst>
                <a:path w="4766310" h="5486400">
                  <a:moveTo>
                    <a:pt x="0" y="0"/>
                  </a:moveTo>
                  <a:lnTo>
                    <a:pt x="4766310" y="0"/>
                  </a:lnTo>
                  <a:lnTo>
                    <a:pt x="47663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662041" y="28575"/>
              <a:ext cx="4753255" cy="8833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45"/>
                </a:lnSpc>
              </a:pPr>
              <a:r>
                <a:rPr lang="en-US" sz="4504" b="1">
                  <a:solidFill>
                    <a:srgbClr val="000000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The Board: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6981284"/>
              <a:ext cx="6077337" cy="10246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600"/>
                </a:lnSpc>
              </a:pPr>
              <a:r>
                <a:rPr lang="en-US" sz="5600" b="1">
                  <a:solidFill>
                    <a:srgbClr val="00843D"/>
                  </a:solidFill>
                  <a:latin typeface="Anantason ExtraExpanded Bold"/>
                  <a:ea typeface="Anantason ExtraExpanded Bold"/>
                  <a:cs typeface="Anantason ExtraExpanded Bold"/>
                  <a:sym typeface="Anantason ExtraExpanded Bold"/>
                </a:rPr>
                <a:t>GOVERNS</a:t>
              </a: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8874987" y="2623447"/>
            <a:ext cx="5769318" cy="6004472"/>
            <a:chOff x="0" y="0"/>
            <a:chExt cx="7692424" cy="8005963"/>
          </a:xfrm>
        </p:grpSpPr>
        <p:sp>
          <p:nvSpPr>
            <p:cNvPr id="33" name="Freeform 33"/>
            <p:cNvSpPr/>
            <p:nvPr/>
          </p:nvSpPr>
          <p:spPr>
            <a:xfrm>
              <a:off x="1177570" y="1153226"/>
              <a:ext cx="5337285" cy="5418563"/>
            </a:xfrm>
            <a:custGeom>
              <a:avLst/>
              <a:gdLst/>
              <a:ahLst/>
              <a:cxnLst/>
              <a:rect l="l" t="t" r="r" b="b"/>
              <a:pathLst>
                <a:path w="5337285" h="5418563">
                  <a:moveTo>
                    <a:pt x="0" y="0"/>
                  </a:moveTo>
                  <a:lnTo>
                    <a:pt x="5337284" y="0"/>
                  </a:lnTo>
                  <a:lnTo>
                    <a:pt x="5337284" y="5418563"/>
                  </a:lnTo>
                  <a:lnTo>
                    <a:pt x="0" y="54185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28575"/>
              <a:ext cx="7692424" cy="8833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45"/>
                </a:lnSpc>
              </a:pPr>
              <a:r>
                <a:rPr lang="en-US" sz="4504" b="1">
                  <a:solidFill>
                    <a:srgbClr val="000000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The Superintendent:</a:t>
              </a: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1419870" y="6981284"/>
              <a:ext cx="4852683" cy="10246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600"/>
                </a:lnSpc>
              </a:pPr>
              <a:r>
                <a:rPr lang="en-US" sz="5600" b="1">
                  <a:solidFill>
                    <a:srgbClr val="00843D"/>
                  </a:solidFill>
                  <a:latin typeface="Anantason ExtraExpanded Bold"/>
                  <a:ea typeface="Anantason ExtraExpanded Bold"/>
                  <a:cs typeface="Anantason ExtraExpanded Bold"/>
                  <a:sym typeface="Anantason ExtraExpanded Bold"/>
                </a:rPr>
                <a:t>LEADS</a:t>
              </a:r>
            </a:p>
          </p:txBody>
        </p:sp>
      </p:grpSp>
      <p:sp>
        <p:nvSpPr>
          <p:cNvPr id="36" name="Slide Number Placeholder 35">
            <a:extLst>
              <a:ext uri="{FF2B5EF4-FFF2-40B4-BE49-F238E27FC236}">
                <a16:creationId xmlns:a16="http://schemas.microsoft.com/office/drawing/2014/main" id="{BE37C12D-8681-6A5A-F228-93982F4BD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7" name="Slide Number Placeholder 35">
            <a:extLst>
              <a:ext uri="{FF2B5EF4-FFF2-40B4-BE49-F238E27FC236}">
                <a16:creationId xmlns:a16="http://schemas.microsoft.com/office/drawing/2014/main" id="{43ED4D4B-D2FC-29A5-DFA6-8BCCFBDADC4E}"/>
              </a:ext>
            </a:extLst>
          </p:cNvPr>
          <p:cNvSpPr txBox="1">
            <a:spLocks/>
          </p:cNvSpPr>
          <p:nvPr/>
        </p:nvSpPr>
        <p:spPr>
          <a:xfrm>
            <a:off x="198113" y="960073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1600" b="1" smtClean="0">
                <a:solidFill>
                  <a:schemeClr val="bg1"/>
                </a:solidFill>
              </a:rPr>
              <a:pPr algn="l"/>
              <a:t>6</a:t>
            </a:fld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2700000">
            <a:off x="17046927" y="7315619"/>
            <a:ext cx="367596" cy="367596"/>
            <a:chOff x="0" y="0"/>
            <a:chExt cx="295900" cy="2959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95900" cy="295900"/>
            </a:xfrm>
            <a:custGeom>
              <a:avLst/>
              <a:gdLst/>
              <a:ahLst/>
              <a:cxnLst/>
              <a:rect l="l" t="t" r="r" b="b"/>
              <a:pathLst>
                <a:path w="295900" h="295900">
                  <a:moveTo>
                    <a:pt x="0" y="0"/>
                  </a:moveTo>
                  <a:lnTo>
                    <a:pt x="295900" y="0"/>
                  </a:lnTo>
                  <a:lnTo>
                    <a:pt x="295900" y="295900"/>
                  </a:lnTo>
                  <a:lnTo>
                    <a:pt x="0" y="295900"/>
                  </a:lnTo>
                  <a:close/>
                </a:path>
              </a:pathLst>
            </a:custGeom>
            <a:solidFill>
              <a:srgbClr val="00843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95900" cy="334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2700000">
            <a:off x="17046927" y="6733443"/>
            <a:ext cx="367596" cy="367596"/>
            <a:chOff x="0" y="0"/>
            <a:chExt cx="295900" cy="2959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95900" cy="295900"/>
            </a:xfrm>
            <a:custGeom>
              <a:avLst/>
              <a:gdLst/>
              <a:ahLst/>
              <a:cxnLst/>
              <a:rect l="l" t="t" r="r" b="b"/>
              <a:pathLst>
                <a:path w="295900" h="295900">
                  <a:moveTo>
                    <a:pt x="0" y="0"/>
                  </a:moveTo>
                  <a:lnTo>
                    <a:pt x="295900" y="0"/>
                  </a:lnTo>
                  <a:lnTo>
                    <a:pt x="295900" y="295900"/>
                  </a:lnTo>
                  <a:lnTo>
                    <a:pt x="0" y="295900"/>
                  </a:lnTo>
                  <a:close/>
                </a:path>
              </a:pathLst>
            </a:custGeom>
            <a:solidFill>
              <a:srgbClr val="00532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95900" cy="334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2700000">
            <a:off x="17046927" y="6151267"/>
            <a:ext cx="367596" cy="367596"/>
            <a:chOff x="0" y="0"/>
            <a:chExt cx="295900" cy="2959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95900" cy="295900"/>
            </a:xfrm>
            <a:custGeom>
              <a:avLst/>
              <a:gdLst/>
              <a:ahLst/>
              <a:cxnLst/>
              <a:rect l="l" t="t" r="r" b="b"/>
              <a:pathLst>
                <a:path w="295900" h="295900">
                  <a:moveTo>
                    <a:pt x="0" y="0"/>
                  </a:moveTo>
                  <a:lnTo>
                    <a:pt x="295900" y="0"/>
                  </a:lnTo>
                  <a:lnTo>
                    <a:pt x="295900" y="295900"/>
                  </a:lnTo>
                  <a:lnTo>
                    <a:pt x="0" y="2959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95900" cy="334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AutoShape 11"/>
          <p:cNvSpPr/>
          <p:nvPr/>
        </p:nvSpPr>
        <p:spPr>
          <a:xfrm rot="-5400000">
            <a:off x="16092107" y="4520471"/>
            <a:ext cx="2324861" cy="0"/>
          </a:xfrm>
          <a:prstGeom prst="line">
            <a:avLst/>
          </a:prstGeom>
          <a:ln w="47625" cap="flat">
            <a:solidFill>
              <a:srgbClr val="00843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AutoShape 12"/>
          <p:cNvSpPr/>
          <p:nvPr/>
        </p:nvSpPr>
        <p:spPr>
          <a:xfrm>
            <a:off x="1033462" y="957147"/>
            <a:ext cx="3245337" cy="0"/>
          </a:xfrm>
          <a:prstGeom prst="line">
            <a:avLst/>
          </a:prstGeom>
          <a:ln w="47625" cap="flat">
            <a:solidFill>
              <a:srgbClr val="00843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" name="AutoShape 13"/>
          <p:cNvSpPr/>
          <p:nvPr/>
        </p:nvSpPr>
        <p:spPr>
          <a:xfrm rot="5400000">
            <a:off x="-1946584" y="3913382"/>
            <a:ext cx="5960094" cy="0"/>
          </a:xfrm>
          <a:prstGeom prst="line">
            <a:avLst/>
          </a:prstGeom>
          <a:ln w="47625" cap="flat">
            <a:solidFill>
              <a:srgbClr val="00843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4" name="Group 14"/>
          <p:cNvGrpSpPr/>
          <p:nvPr/>
        </p:nvGrpSpPr>
        <p:grpSpPr>
          <a:xfrm rot="-2700000">
            <a:off x="4554018" y="788961"/>
            <a:ext cx="385838" cy="385838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 rot="-2700000">
            <a:off x="5178817" y="788961"/>
            <a:ext cx="385838" cy="385838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532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 rot="-2700000">
            <a:off x="5803616" y="788961"/>
            <a:ext cx="385838" cy="385838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843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 rot="-2700000">
            <a:off x="17560529" y="168558"/>
            <a:ext cx="2543618" cy="2543618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 rot="-2700000">
            <a:off x="15663990" y="-1706776"/>
            <a:ext cx="2543618" cy="2543618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532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 rot="-2700000">
            <a:off x="17231391" y="-2067623"/>
            <a:ext cx="2543618" cy="4117981"/>
            <a:chOff x="0" y="0"/>
            <a:chExt cx="812800" cy="131588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1315880"/>
            </a:xfrm>
            <a:custGeom>
              <a:avLst/>
              <a:gdLst/>
              <a:ahLst/>
              <a:cxnLst/>
              <a:rect l="l" t="t" r="r" b="b"/>
              <a:pathLst>
                <a:path w="812800" h="1315880">
                  <a:moveTo>
                    <a:pt x="0" y="0"/>
                  </a:moveTo>
                  <a:lnTo>
                    <a:pt x="812800" y="0"/>
                  </a:lnTo>
                  <a:lnTo>
                    <a:pt x="812800" y="1315880"/>
                  </a:lnTo>
                  <a:lnTo>
                    <a:pt x="0" y="1315880"/>
                  </a:lnTo>
                  <a:close/>
                </a:path>
              </a:pathLst>
            </a:custGeom>
            <a:solidFill>
              <a:srgbClr val="000000">
                <a:alpha val="16863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38100"/>
              <a:ext cx="812800" cy="13539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 rot="-2700000">
            <a:off x="17255089" y="-1395736"/>
            <a:ext cx="2543618" cy="2543618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843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 rot="-2700000">
            <a:off x="62457" y="9437570"/>
            <a:ext cx="2543618" cy="2543618"/>
            <a:chOff x="0" y="0"/>
            <a:chExt cx="812800" cy="8128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 rot="-2700000">
            <a:off x="-1834081" y="7562236"/>
            <a:ext cx="2543618" cy="2543618"/>
            <a:chOff x="0" y="0"/>
            <a:chExt cx="812800" cy="81280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532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 rot="-2700000">
            <a:off x="-1638098" y="9154719"/>
            <a:ext cx="2543618" cy="2543618"/>
            <a:chOff x="0" y="0"/>
            <a:chExt cx="812800" cy="81280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843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44" name="Freeform 44"/>
          <p:cNvSpPr/>
          <p:nvPr/>
        </p:nvSpPr>
        <p:spPr>
          <a:xfrm>
            <a:off x="13878896" y="8910769"/>
            <a:ext cx="4138714" cy="1126249"/>
          </a:xfrm>
          <a:custGeom>
            <a:avLst/>
            <a:gdLst/>
            <a:ahLst/>
            <a:cxnLst/>
            <a:rect l="l" t="t" r="r" b="b"/>
            <a:pathLst>
              <a:path w="4138714" h="1126249">
                <a:moveTo>
                  <a:pt x="0" y="0"/>
                </a:moveTo>
                <a:lnTo>
                  <a:pt x="4138714" y="0"/>
                </a:lnTo>
                <a:lnTo>
                  <a:pt x="4138714" y="1126249"/>
                </a:lnTo>
                <a:lnTo>
                  <a:pt x="0" y="11262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228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5" name="TextBox 45"/>
          <p:cNvSpPr txBox="1"/>
          <p:nvPr/>
        </p:nvSpPr>
        <p:spPr>
          <a:xfrm>
            <a:off x="1410444" y="3961841"/>
            <a:ext cx="15467111" cy="1538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62"/>
              </a:lnSpc>
              <a:spcBef>
                <a:spcPct val="0"/>
              </a:spcBef>
            </a:pPr>
            <a:r>
              <a:rPr lang="en-US" sz="8973" b="1">
                <a:solidFill>
                  <a:srgbClr val="00843D"/>
                </a:solidFill>
                <a:latin typeface="Anantason ExtraExpanded Bold"/>
                <a:ea typeface="Anantason ExtraExpanded Bold"/>
                <a:cs typeface="Anantason ExtraExpanded Bold"/>
                <a:sym typeface="Anantason ExtraExpanded Bold"/>
              </a:rPr>
              <a:t>THE BOARD AS A TEAM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3132876" y="5642749"/>
            <a:ext cx="12027363" cy="936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2"/>
              </a:lnSpc>
            </a:pPr>
            <a:r>
              <a:rPr lang="en-US" sz="6492" b="1" i="1" dirty="0">
                <a:solidFill>
                  <a:srgbClr val="000000"/>
                </a:solidFill>
                <a:latin typeface="Public Sans Bold Italics"/>
                <a:ea typeface="Public Sans Bold Italics"/>
                <a:cs typeface="Public Sans Bold Italics"/>
                <a:sym typeface="Public Sans Bold Italics"/>
              </a:rPr>
              <a:t>Individual Trustees vs Boards </a:t>
            </a:r>
          </a:p>
        </p:txBody>
      </p:sp>
      <p:sp>
        <p:nvSpPr>
          <p:cNvPr id="48" name="Slide Number Placeholder 35">
            <a:extLst>
              <a:ext uri="{FF2B5EF4-FFF2-40B4-BE49-F238E27FC236}">
                <a16:creationId xmlns:a16="http://schemas.microsoft.com/office/drawing/2014/main" id="{72160476-0905-0485-0CBD-8A78E877C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8113" y="9600730"/>
            <a:ext cx="2133600" cy="365125"/>
          </a:xfrm>
        </p:spPr>
        <p:txBody>
          <a:bodyPr/>
          <a:lstStyle/>
          <a:p>
            <a:pPr algn="l"/>
            <a:fld id="{B6F15528-21DE-4FAA-801E-634DDDAF4B2B}" type="slidenum">
              <a:rPr lang="en-US" sz="1600" b="1" smtClean="0">
                <a:solidFill>
                  <a:schemeClr val="bg1"/>
                </a:solidFill>
              </a:rPr>
              <a:pPr algn="l"/>
              <a:t>7</a:t>
            </a:fld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2700000">
            <a:off x="17560529" y="168558"/>
            <a:ext cx="2543618" cy="2543618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F0E0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2700000">
            <a:off x="15663990" y="-1706776"/>
            <a:ext cx="2543618" cy="2543618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532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2700000">
            <a:off x="17194434" y="-2052315"/>
            <a:ext cx="2586916" cy="4117981"/>
            <a:chOff x="0" y="0"/>
            <a:chExt cx="826636" cy="131588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26636" cy="1315880"/>
            </a:xfrm>
            <a:custGeom>
              <a:avLst/>
              <a:gdLst/>
              <a:ahLst/>
              <a:cxnLst/>
              <a:rect l="l" t="t" r="r" b="b"/>
              <a:pathLst>
                <a:path w="826636" h="1315880">
                  <a:moveTo>
                    <a:pt x="0" y="0"/>
                  </a:moveTo>
                  <a:lnTo>
                    <a:pt x="826636" y="0"/>
                  </a:lnTo>
                  <a:lnTo>
                    <a:pt x="826636" y="1315880"/>
                  </a:lnTo>
                  <a:lnTo>
                    <a:pt x="0" y="1315880"/>
                  </a:lnTo>
                  <a:close/>
                </a:path>
              </a:pathLst>
            </a:custGeom>
            <a:solidFill>
              <a:srgbClr val="000000">
                <a:alpha val="16863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26636" cy="13539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-2700000">
            <a:off x="17255089" y="-1395736"/>
            <a:ext cx="2543618" cy="2543618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843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13878896" y="8910769"/>
            <a:ext cx="4138714" cy="1126249"/>
          </a:xfrm>
          <a:custGeom>
            <a:avLst/>
            <a:gdLst/>
            <a:ahLst/>
            <a:cxnLst/>
            <a:rect l="l" t="t" r="r" b="b"/>
            <a:pathLst>
              <a:path w="4138714" h="1126249">
                <a:moveTo>
                  <a:pt x="0" y="0"/>
                </a:moveTo>
                <a:lnTo>
                  <a:pt x="4138714" y="0"/>
                </a:lnTo>
                <a:lnTo>
                  <a:pt x="4138714" y="1126249"/>
                </a:lnTo>
                <a:lnTo>
                  <a:pt x="0" y="11262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2281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5" name="Group 15"/>
          <p:cNvGrpSpPr/>
          <p:nvPr/>
        </p:nvGrpSpPr>
        <p:grpSpPr>
          <a:xfrm rot="-2700000">
            <a:off x="62457" y="9437570"/>
            <a:ext cx="2543618" cy="2543618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 rot="-2700000">
            <a:off x="-1834081" y="7562236"/>
            <a:ext cx="2543618" cy="2543618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532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 rot="-2700000">
            <a:off x="-1081477" y="8650388"/>
            <a:ext cx="2543618" cy="4117981"/>
            <a:chOff x="0" y="0"/>
            <a:chExt cx="812800" cy="131588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1315880"/>
            </a:xfrm>
            <a:custGeom>
              <a:avLst/>
              <a:gdLst/>
              <a:ahLst/>
              <a:cxnLst/>
              <a:rect l="l" t="t" r="r" b="b"/>
              <a:pathLst>
                <a:path w="812800" h="1315880">
                  <a:moveTo>
                    <a:pt x="0" y="0"/>
                  </a:moveTo>
                  <a:lnTo>
                    <a:pt x="812800" y="0"/>
                  </a:lnTo>
                  <a:lnTo>
                    <a:pt x="812800" y="1315880"/>
                  </a:lnTo>
                  <a:lnTo>
                    <a:pt x="0" y="1315880"/>
                  </a:lnTo>
                  <a:close/>
                </a:path>
              </a:pathLst>
            </a:custGeom>
            <a:solidFill>
              <a:srgbClr val="000000">
                <a:alpha val="16863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812800" cy="13539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 rot="-2700000">
            <a:off x="-1638098" y="9154719"/>
            <a:ext cx="2543618" cy="2543618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843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7" name="Freeform 27"/>
          <p:cNvSpPr/>
          <p:nvPr/>
        </p:nvSpPr>
        <p:spPr>
          <a:xfrm>
            <a:off x="9718528" y="5010600"/>
            <a:ext cx="7315200" cy="3794760"/>
          </a:xfrm>
          <a:custGeom>
            <a:avLst/>
            <a:gdLst/>
            <a:ahLst/>
            <a:cxnLst/>
            <a:rect l="l" t="t" r="r" b="b"/>
            <a:pathLst>
              <a:path w="7315200" h="3794760">
                <a:moveTo>
                  <a:pt x="0" y="0"/>
                </a:moveTo>
                <a:lnTo>
                  <a:pt x="7315200" y="0"/>
                </a:lnTo>
                <a:lnTo>
                  <a:pt x="7315200" y="3794760"/>
                </a:lnTo>
                <a:lnTo>
                  <a:pt x="0" y="379476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/>
          <p:cNvSpPr/>
          <p:nvPr/>
        </p:nvSpPr>
        <p:spPr>
          <a:xfrm>
            <a:off x="2545563" y="5010600"/>
            <a:ext cx="3783116" cy="4114800"/>
          </a:xfrm>
          <a:custGeom>
            <a:avLst/>
            <a:gdLst/>
            <a:ahLst/>
            <a:cxnLst/>
            <a:rect l="l" t="t" r="r" b="b"/>
            <a:pathLst>
              <a:path w="3783116" h="4114800">
                <a:moveTo>
                  <a:pt x="0" y="0"/>
                </a:moveTo>
                <a:lnTo>
                  <a:pt x="3783117" y="0"/>
                </a:lnTo>
                <a:lnTo>
                  <a:pt x="378311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/>
          <p:cNvSpPr/>
          <p:nvPr/>
        </p:nvSpPr>
        <p:spPr>
          <a:xfrm>
            <a:off x="3773221" y="2589659"/>
            <a:ext cx="1327802" cy="1353174"/>
          </a:xfrm>
          <a:custGeom>
            <a:avLst/>
            <a:gdLst/>
            <a:ahLst/>
            <a:cxnLst/>
            <a:rect l="l" t="t" r="r" b="b"/>
            <a:pathLst>
              <a:path w="1327802" h="1353174">
                <a:moveTo>
                  <a:pt x="0" y="0"/>
                </a:moveTo>
                <a:lnTo>
                  <a:pt x="1327801" y="0"/>
                </a:lnTo>
                <a:lnTo>
                  <a:pt x="1327801" y="1353173"/>
                </a:lnTo>
                <a:lnTo>
                  <a:pt x="0" y="135317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/>
          <p:cNvSpPr/>
          <p:nvPr/>
        </p:nvSpPr>
        <p:spPr>
          <a:xfrm>
            <a:off x="12738984" y="2589659"/>
            <a:ext cx="1274288" cy="1298637"/>
          </a:xfrm>
          <a:custGeom>
            <a:avLst/>
            <a:gdLst/>
            <a:ahLst/>
            <a:cxnLst/>
            <a:rect l="l" t="t" r="r" b="b"/>
            <a:pathLst>
              <a:path w="1274288" h="1298637">
                <a:moveTo>
                  <a:pt x="0" y="0"/>
                </a:moveTo>
                <a:lnTo>
                  <a:pt x="1274288" y="0"/>
                </a:lnTo>
                <a:lnTo>
                  <a:pt x="1274288" y="1298637"/>
                </a:lnTo>
                <a:lnTo>
                  <a:pt x="0" y="129863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TextBox 31"/>
          <p:cNvSpPr txBox="1"/>
          <p:nvPr/>
        </p:nvSpPr>
        <p:spPr>
          <a:xfrm>
            <a:off x="369911" y="669112"/>
            <a:ext cx="16465180" cy="949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18"/>
              </a:lnSpc>
            </a:pPr>
            <a:r>
              <a:rPr lang="en-US" sz="7118" b="1">
                <a:solidFill>
                  <a:srgbClr val="00843D"/>
                </a:solidFill>
                <a:latin typeface="Anantason ExtraExpanded Bold"/>
                <a:ea typeface="Anantason ExtraExpanded Bold"/>
                <a:cs typeface="Anantason ExtraExpanded Bold"/>
                <a:sym typeface="Anantason ExtraExpanded Bold"/>
              </a:rPr>
              <a:t>EFFECTIVE GOVERNANCE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817477" y="4108250"/>
            <a:ext cx="5239288" cy="902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43"/>
              </a:lnSpc>
            </a:pPr>
            <a:r>
              <a:rPr lang="en-US" sz="6144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“My Position”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0416731" y="4108250"/>
            <a:ext cx="5918794" cy="902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43"/>
              </a:lnSpc>
            </a:pPr>
            <a:r>
              <a:rPr lang="en-US" sz="6144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“Our Direction”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8162057" y="5172075"/>
            <a:ext cx="880888" cy="947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352"/>
              </a:lnSpc>
            </a:pPr>
            <a:r>
              <a:rPr lang="en-US" sz="6449" b="1" i="1">
                <a:solidFill>
                  <a:srgbClr val="000000"/>
                </a:solidFill>
                <a:latin typeface="Public Sans Bold Italics"/>
                <a:ea typeface="Public Sans Bold Italics"/>
                <a:cs typeface="Public Sans Bold Italics"/>
                <a:sym typeface="Public Sans Bold Italics"/>
              </a:rPr>
              <a:t>to</a:t>
            </a:r>
          </a:p>
        </p:txBody>
      </p:sp>
      <p:sp>
        <p:nvSpPr>
          <p:cNvPr id="32" name="Slide Number Placeholder 35">
            <a:extLst>
              <a:ext uri="{FF2B5EF4-FFF2-40B4-BE49-F238E27FC236}">
                <a16:creationId xmlns:a16="http://schemas.microsoft.com/office/drawing/2014/main" id="{CC36170C-4B13-380A-F5E5-309A2B4985CF}"/>
              </a:ext>
            </a:extLst>
          </p:cNvPr>
          <p:cNvSpPr txBox="1">
            <a:spLocks/>
          </p:cNvSpPr>
          <p:nvPr/>
        </p:nvSpPr>
        <p:spPr>
          <a:xfrm>
            <a:off x="198113" y="960073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1600" b="1" smtClean="0">
                <a:solidFill>
                  <a:schemeClr val="bg1"/>
                </a:solidFill>
              </a:rPr>
              <a:pPr algn="l"/>
              <a:t>8</a:t>
            </a:fld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2700000">
            <a:off x="17046927" y="7315619"/>
            <a:ext cx="367596" cy="367596"/>
            <a:chOff x="0" y="0"/>
            <a:chExt cx="295900" cy="2959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95900" cy="295900"/>
            </a:xfrm>
            <a:custGeom>
              <a:avLst/>
              <a:gdLst/>
              <a:ahLst/>
              <a:cxnLst/>
              <a:rect l="l" t="t" r="r" b="b"/>
              <a:pathLst>
                <a:path w="295900" h="295900">
                  <a:moveTo>
                    <a:pt x="0" y="0"/>
                  </a:moveTo>
                  <a:lnTo>
                    <a:pt x="295900" y="0"/>
                  </a:lnTo>
                  <a:lnTo>
                    <a:pt x="295900" y="295900"/>
                  </a:lnTo>
                  <a:lnTo>
                    <a:pt x="0" y="295900"/>
                  </a:lnTo>
                  <a:close/>
                </a:path>
              </a:pathLst>
            </a:custGeom>
            <a:solidFill>
              <a:srgbClr val="00843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95900" cy="334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2700000">
            <a:off x="17046927" y="6733443"/>
            <a:ext cx="367596" cy="367596"/>
            <a:chOff x="0" y="0"/>
            <a:chExt cx="295900" cy="2959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95900" cy="295900"/>
            </a:xfrm>
            <a:custGeom>
              <a:avLst/>
              <a:gdLst/>
              <a:ahLst/>
              <a:cxnLst/>
              <a:rect l="l" t="t" r="r" b="b"/>
              <a:pathLst>
                <a:path w="295900" h="295900">
                  <a:moveTo>
                    <a:pt x="0" y="0"/>
                  </a:moveTo>
                  <a:lnTo>
                    <a:pt x="295900" y="0"/>
                  </a:lnTo>
                  <a:lnTo>
                    <a:pt x="295900" y="295900"/>
                  </a:lnTo>
                  <a:lnTo>
                    <a:pt x="0" y="295900"/>
                  </a:lnTo>
                  <a:close/>
                </a:path>
              </a:pathLst>
            </a:custGeom>
            <a:solidFill>
              <a:srgbClr val="00532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95900" cy="334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2700000">
            <a:off x="17046927" y="6151267"/>
            <a:ext cx="367596" cy="367596"/>
            <a:chOff x="0" y="0"/>
            <a:chExt cx="295900" cy="2959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95900" cy="295900"/>
            </a:xfrm>
            <a:custGeom>
              <a:avLst/>
              <a:gdLst/>
              <a:ahLst/>
              <a:cxnLst/>
              <a:rect l="l" t="t" r="r" b="b"/>
              <a:pathLst>
                <a:path w="295900" h="295900">
                  <a:moveTo>
                    <a:pt x="0" y="0"/>
                  </a:moveTo>
                  <a:lnTo>
                    <a:pt x="295900" y="0"/>
                  </a:lnTo>
                  <a:lnTo>
                    <a:pt x="295900" y="295900"/>
                  </a:lnTo>
                  <a:lnTo>
                    <a:pt x="0" y="2959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95900" cy="334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AutoShape 11"/>
          <p:cNvSpPr/>
          <p:nvPr/>
        </p:nvSpPr>
        <p:spPr>
          <a:xfrm rot="-5400000">
            <a:off x="16092107" y="4520471"/>
            <a:ext cx="2324861" cy="0"/>
          </a:xfrm>
          <a:prstGeom prst="line">
            <a:avLst/>
          </a:prstGeom>
          <a:ln w="47625" cap="flat">
            <a:solidFill>
              <a:srgbClr val="00843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AutoShape 12"/>
          <p:cNvSpPr/>
          <p:nvPr/>
        </p:nvSpPr>
        <p:spPr>
          <a:xfrm>
            <a:off x="1033462" y="957147"/>
            <a:ext cx="3245337" cy="0"/>
          </a:xfrm>
          <a:prstGeom prst="line">
            <a:avLst/>
          </a:prstGeom>
          <a:ln w="47625" cap="flat">
            <a:solidFill>
              <a:srgbClr val="00843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" name="AutoShape 13"/>
          <p:cNvSpPr/>
          <p:nvPr/>
        </p:nvSpPr>
        <p:spPr>
          <a:xfrm rot="5400000">
            <a:off x="-1946584" y="3913382"/>
            <a:ext cx="5960094" cy="0"/>
          </a:xfrm>
          <a:prstGeom prst="line">
            <a:avLst/>
          </a:prstGeom>
          <a:ln w="47625" cap="flat">
            <a:solidFill>
              <a:srgbClr val="00843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4" name="Group 14"/>
          <p:cNvGrpSpPr/>
          <p:nvPr/>
        </p:nvGrpSpPr>
        <p:grpSpPr>
          <a:xfrm rot="-2700000">
            <a:off x="4554018" y="788961"/>
            <a:ext cx="385838" cy="385838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 rot="-2700000">
            <a:off x="5178817" y="788961"/>
            <a:ext cx="385838" cy="385838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532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 rot="-2700000">
            <a:off x="5803616" y="788961"/>
            <a:ext cx="385838" cy="385838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843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 rot="-2700000">
            <a:off x="17560529" y="168558"/>
            <a:ext cx="2543618" cy="2543618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 rot="-2700000">
            <a:off x="15663990" y="-1706776"/>
            <a:ext cx="2543618" cy="2543618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532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 rot="-2700000">
            <a:off x="17231391" y="-2067623"/>
            <a:ext cx="2543618" cy="4117981"/>
            <a:chOff x="0" y="0"/>
            <a:chExt cx="812800" cy="131588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1315880"/>
            </a:xfrm>
            <a:custGeom>
              <a:avLst/>
              <a:gdLst/>
              <a:ahLst/>
              <a:cxnLst/>
              <a:rect l="l" t="t" r="r" b="b"/>
              <a:pathLst>
                <a:path w="812800" h="1315880">
                  <a:moveTo>
                    <a:pt x="0" y="0"/>
                  </a:moveTo>
                  <a:lnTo>
                    <a:pt x="812800" y="0"/>
                  </a:lnTo>
                  <a:lnTo>
                    <a:pt x="812800" y="1315880"/>
                  </a:lnTo>
                  <a:lnTo>
                    <a:pt x="0" y="1315880"/>
                  </a:lnTo>
                  <a:close/>
                </a:path>
              </a:pathLst>
            </a:custGeom>
            <a:solidFill>
              <a:srgbClr val="000000">
                <a:alpha val="16863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38100"/>
              <a:ext cx="812800" cy="13539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 rot="-2700000">
            <a:off x="17255089" y="-1395736"/>
            <a:ext cx="2543618" cy="2543618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843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 rot="-2700000">
            <a:off x="62457" y="9437570"/>
            <a:ext cx="2543618" cy="2543618"/>
            <a:chOff x="0" y="0"/>
            <a:chExt cx="812800" cy="8128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 rot="-2700000">
            <a:off x="-1834081" y="7562236"/>
            <a:ext cx="2543618" cy="2543618"/>
            <a:chOff x="0" y="0"/>
            <a:chExt cx="812800" cy="81280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532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 rot="-2700000">
            <a:off x="-1638098" y="9154719"/>
            <a:ext cx="2543618" cy="2543618"/>
            <a:chOff x="0" y="0"/>
            <a:chExt cx="812800" cy="81280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843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44" name="Freeform 44"/>
          <p:cNvSpPr/>
          <p:nvPr/>
        </p:nvSpPr>
        <p:spPr>
          <a:xfrm>
            <a:off x="13878896" y="8910769"/>
            <a:ext cx="4138714" cy="1126249"/>
          </a:xfrm>
          <a:custGeom>
            <a:avLst/>
            <a:gdLst/>
            <a:ahLst/>
            <a:cxnLst/>
            <a:rect l="l" t="t" r="r" b="b"/>
            <a:pathLst>
              <a:path w="4138714" h="1126249">
                <a:moveTo>
                  <a:pt x="0" y="0"/>
                </a:moveTo>
                <a:lnTo>
                  <a:pt x="4138714" y="0"/>
                </a:lnTo>
                <a:lnTo>
                  <a:pt x="4138714" y="1126249"/>
                </a:lnTo>
                <a:lnTo>
                  <a:pt x="0" y="11262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228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5" name="TextBox 45"/>
          <p:cNvSpPr txBox="1"/>
          <p:nvPr/>
        </p:nvSpPr>
        <p:spPr>
          <a:xfrm>
            <a:off x="1103895" y="3030368"/>
            <a:ext cx="16080210" cy="24299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05"/>
              </a:lnSpc>
            </a:pPr>
            <a:r>
              <a:rPr lang="en-US" sz="7361" b="1" dirty="0">
                <a:solidFill>
                  <a:srgbClr val="00843D"/>
                </a:solidFill>
                <a:latin typeface="Anantason ExtraExpanded Bold"/>
                <a:ea typeface="Anantason ExtraExpanded Bold"/>
                <a:cs typeface="Anantason ExtraExpanded Bold"/>
                <a:sym typeface="Anantason ExtraExpanded Bold"/>
              </a:rPr>
              <a:t>THE BOARD’S RELATIONSHIP</a:t>
            </a:r>
          </a:p>
          <a:p>
            <a:pPr algn="ctr">
              <a:lnSpc>
                <a:spcPts val="8244"/>
              </a:lnSpc>
            </a:pPr>
            <a:r>
              <a:rPr lang="en-US" sz="7361" b="1" dirty="0">
                <a:solidFill>
                  <a:srgbClr val="00843D"/>
                </a:solidFill>
                <a:latin typeface="Anantason ExtraExpanded Bold"/>
                <a:ea typeface="Anantason ExtraExpanded Bold"/>
                <a:cs typeface="Anantason ExtraExpanded Bold"/>
                <a:sym typeface="Anantason ExtraExpanded Bold"/>
              </a:rPr>
              <a:t>WITH THE SUPERINTENDENT</a:t>
            </a:r>
          </a:p>
        </p:txBody>
      </p:sp>
      <p:sp>
        <p:nvSpPr>
          <p:cNvPr id="46" name="Slide Number Placeholder 35">
            <a:extLst>
              <a:ext uri="{FF2B5EF4-FFF2-40B4-BE49-F238E27FC236}">
                <a16:creationId xmlns:a16="http://schemas.microsoft.com/office/drawing/2014/main" id="{C8B53F8F-7787-3B4E-3CDD-88F7B0847D7B}"/>
              </a:ext>
            </a:extLst>
          </p:cNvPr>
          <p:cNvSpPr txBox="1">
            <a:spLocks/>
          </p:cNvSpPr>
          <p:nvPr/>
        </p:nvSpPr>
        <p:spPr>
          <a:xfrm>
            <a:off x="198113" y="960073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1600" b="1" smtClean="0">
                <a:solidFill>
                  <a:schemeClr val="bg1"/>
                </a:solidFill>
              </a:rPr>
              <a:pPr algn="l"/>
              <a:t>9</a:t>
            </a:fld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695</Words>
  <Application>Microsoft Office PowerPoint</Application>
  <PresentationFormat>Custom</PresentationFormat>
  <Paragraphs>173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41" baseType="lpstr">
      <vt:lpstr>Aptos</vt:lpstr>
      <vt:lpstr>Public Sans Bold Italics</vt:lpstr>
      <vt:lpstr>Caveat Bold</vt:lpstr>
      <vt:lpstr>Public Sans Italics</vt:lpstr>
      <vt:lpstr>Anantason ExtraExpanded</vt:lpstr>
      <vt:lpstr>Arial</vt:lpstr>
      <vt:lpstr>Source Sans Pro</vt:lpstr>
      <vt:lpstr>Anantason ExtraExpanded Bold</vt:lpstr>
      <vt:lpstr>Public Sans</vt:lpstr>
      <vt:lpstr>Open Sauce</vt:lpstr>
      <vt:lpstr>Public Sans Bold</vt:lpstr>
      <vt:lpstr>Cooper Hewitt Bold</vt:lpstr>
      <vt:lpstr>Calibri</vt:lpstr>
      <vt:lpstr>Source Sans Pro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CISD TEE Presentation April 2026 w Video</dc:title>
  <dc:creator>HARWELL, JACLYN</dc:creator>
  <cp:lastModifiedBy>HARWELL, JACLYN</cp:lastModifiedBy>
  <cp:revision>7</cp:revision>
  <dcterms:created xsi:type="dcterms:W3CDTF">2006-08-16T00:00:00Z</dcterms:created>
  <dcterms:modified xsi:type="dcterms:W3CDTF">2026-04-14T14:46:47Z</dcterms:modified>
  <dc:identifier>DAG-9vVr3xA</dc:identifier>
</cp:coreProperties>
</file>