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Lst>
  <p:sldIdLst>
    <p:sldId id="256" r:id="rId2"/>
    <p:sldId id="270" r:id="rId3"/>
    <p:sldId id="272" r:id="rId4"/>
    <p:sldId id="273" r:id="rId5"/>
    <p:sldId id="285" r:id="rId6"/>
    <p:sldId id="280" r:id="rId7"/>
    <p:sldId id="281" r:id="rId8"/>
    <p:sldId id="282" r:id="rId9"/>
    <p:sldId id="283" r:id="rId10"/>
    <p:sldId id="276" r:id="rId11"/>
    <p:sldId id="278" r:id="rId12"/>
    <p:sldId id="279" r:id="rId13"/>
    <p:sldId id="267" r:id="rId14"/>
    <p:sldId id="284" r:id="rId15"/>
    <p:sldId id="274" r:id="rId16"/>
    <p:sldId id="266" r:id="rId17"/>
    <p:sldId id="259" r:id="rId18"/>
    <p:sldId id="260" r:id="rId19"/>
  </p:sldIdLst>
  <p:sldSz cx="9144000" cy="6858000" type="screen4x3"/>
  <p:notesSz cx="7302500" cy="95885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14" autoAdjust="0"/>
    <p:restoredTop sz="94660"/>
  </p:normalViewPr>
  <p:slideViewPr>
    <p:cSldViewPr>
      <p:cViewPr>
        <p:scale>
          <a:sx n="60" d="100"/>
          <a:sy n="60" d="100"/>
        </p:scale>
        <p:origin x="-1662" y="-2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Slide Number Placeholder 7"/>
          <p:cNvSpPr>
            <a:spLocks noGrp="1"/>
          </p:cNvSpPr>
          <p:nvPr>
            <p:ph type="sldNum" sz="quarter" idx="11"/>
          </p:nvPr>
        </p:nvSpPr>
        <p:spPr/>
        <p:txBody>
          <a:bodyPr/>
          <a:lstStyle/>
          <a:p>
            <a:pPr>
              <a:defRPr/>
            </a:pPr>
            <a:fld id="{8C6E7652-DF9B-4037-9D2A-679265A8B438}" type="slidenum">
              <a:rPr lang="en-US" smtClean="0"/>
              <a:pPr>
                <a:defRPr/>
              </a:pPr>
              <a:t>‹#›</a:t>
            </a:fld>
            <a:endParaRPr lang="en-US" dirty="0"/>
          </a:p>
        </p:txBody>
      </p:sp>
      <p:sp>
        <p:nvSpPr>
          <p:cNvPr id="9" name="Footer Placeholder 8"/>
          <p:cNvSpPr>
            <a:spLocks noGrp="1"/>
          </p:cNvSpPr>
          <p:nvPr>
            <p:ph type="ftr" sz="quarter" idx="12"/>
          </p:nvPr>
        </p:nvSpPr>
        <p:spPr/>
        <p:txBody>
          <a:body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7347300-8C1D-4A1B-AB4D-F7B36BB9C699}"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1453BBE-8B01-4917-B039-0B8B039FC940}"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C4A41DB-28E0-40D3-8920-D1103EE2963D}"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3CB832F-875C-4825-93FA-6B06C968B437}" type="slidenum">
              <a:rPr lang="en-US" smtClean="0"/>
              <a:pPr>
                <a:defRPr/>
              </a:pPr>
              <a:t>‹#›</a:t>
            </a:fld>
            <a:endParaRPr lang="en-US"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2ABD99D-3902-4F9E-9276-33B711D11C00}" type="slidenum">
              <a:rPr lang="en-US" smtClean="0"/>
              <a:pPr>
                <a:defRPr/>
              </a:pPr>
              <a:t>‹#›</a:t>
            </a:fld>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65D714C7-95D6-48B3-95A2-C7F3B9F59FA4}" type="slidenum">
              <a:rPr lang="en-US" smtClean="0"/>
              <a:pPr>
                <a:defRPr/>
              </a:pPr>
              <a:t>‹#›</a:t>
            </a:fld>
            <a:endParaRPr lang="en-US" dirty="0"/>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EE797406-47F5-41BA-870D-88CE07CBA652}"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BB7551A1-4DBB-4156-94FD-10EF520E5677}"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EED7E73-29CB-4542-98E0-7B4B7DBC5679}"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07E55AD-BC4B-4337-993E-F9C2CF55F843}"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pPr>
              <a:defRPr/>
            </a:pPr>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pPr>
              <a:defRPr/>
            </a:pPr>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pPr>
              <a:defRPr/>
            </a:pPr>
            <a:fld id="{433A5F5D-B65D-4B61-9FBB-3EE1F41E4BA3}" type="slidenum">
              <a:rPr lang="en-US" smtClean="0"/>
              <a:pPr>
                <a:defRPr/>
              </a:pPr>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hyperlink" Target="http://www.texaspolicy.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38200" y="1754188"/>
            <a:ext cx="7772400" cy="5103812"/>
          </a:xfrm>
        </p:spPr>
        <p:txBody>
          <a:bodyPr>
            <a:noAutofit/>
          </a:bodyPr>
          <a:lstStyle/>
          <a:p>
            <a:pPr eaLnBrk="1" hangingPunct="1">
              <a:defRPr/>
            </a:pP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3200" b="1" dirty="0" smtClean="0"/>
              <a:t>Locked Out of Their Livelihoods:</a:t>
            </a:r>
            <a:br>
              <a:rPr lang="en-US" sz="3200" b="1" dirty="0" smtClean="0"/>
            </a:br>
            <a:r>
              <a:rPr lang="en-US" sz="3200" b="1" dirty="0" smtClean="0"/>
              <a:t>Criminal Convictions and Occupational Licensing in Texas</a:t>
            </a:r>
            <a:r>
              <a:rPr lang="en-US" sz="4000" dirty="0" smtClean="0"/>
              <a:t/>
            </a:r>
            <a:br>
              <a:rPr lang="en-US" sz="4000" dirty="0" smtClean="0"/>
            </a:br>
            <a:r>
              <a:rPr lang="en-US" sz="4000" dirty="0" smtClean="0"/>
              <a:t/>
            </a:r>
            <a:br>
              <a:rPr lang="en-US" sz="4000" dirty="0" smtClean="0"/>
            </a:br>
            <a:r>
              <a:rPr lang="en-US" sz="3200" dirty="0" smtClean="0"/>
              <a:t>Jeanette Moll, Esq.</a:t>
            </a:r>
            <a:br>
              <a:rPr lang="en-US" sz="3200" dirty="0" smtClean="0"/>
            </a:br>
            <a:r>
              <a:rPr lang="en-US" sz="3200" dirty="0" smtClean="0"/>
              <a:t>Policy Analyst, Center for Effective Justice</a:t>
            </a:r>
            <a:br>
              <a:rPr lang="en-US" sz="3200" dirty="0" smtClean="0"/>
            </a:br>
            <a:r>
              <a:rPr lang="en-US" sz="3200" dirty="0" smtClean="0"/>
              <a:t>Texas Public Policy Foundation</a:t>
            </a:r>
            <a:br>
              <a:rPr lang="en-US" sz="3200" dirty="0" smtClean="0"/>
            </a:br>
            <a:r>
              <a:rPr lang="en-US" sz="3200" dirty="0" smtClean="0">
                <a:hlinkClick r:id="rId2"/>
              </a:rPr>
              <a:t>www.texaspolicy.com</a:t>
            </a:r>
            <a:r>
              <a:rPr lang="en-US" sz="3200" dirty="0" smtClean="0"/>
              <a:t/>
            </a:r>
            <a:br>
              <a:rPr lang="en-US" sz="3200" dirty="0" smtClean="0"/>
            </a:br>
            <a:r>
              <a:rPr lang="en-US" sz="2400" dirty="0" smtClean="0"/>
              <a:t/>
            </a:r>
            <a:br>
              <a:rPr lang="en-US" sz="2400" dirty="0" smtClean="0"/>
            </a:br>
            <a:endParaRPr lang="en-US" sz="3200" dirty="0" smtClean="0"/>
          </a:p>
        </p:txBody>
      </p:sp>
      <p:cxnSp>
        <p:nvCxnSpPr>
          <p:cNvPr id="5" name="Straight Connector 4"/>
          <p:cNvCxnSpPr/>
          <p:nvPr/>
        </p:nvCxnSpPr>
        <p:spPr bwMode="auto">
          <a:xfrm>
            <a:off x="990600" y="1752600"/>
            <a:ext cx="73152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pic>
        <p:nvPicPr>
          <p:cNvPr id="4" name="Picture 3" descr="transparent_logo_pms294.tif"/>
          <p:cNvPicPr/>
          <p:nvPr/>
        </p:nvPicPr>
        <p:blipFill>
          <a:blip r:embed="rId3" cstate="print"/>
          <a:stretch>
            <a:fillRect/>
          </a:stretch>
        </p:blipFill>
        <p:spPr>
          <a:xfrm>
            <a:off x="2971800" y="304800"/>
            <a:ext cx="3200400" cy="14478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Provisional/Probationary Licenses</a:t>
            </a:r>
            <a:endParaRPr lang="en-US" sz="4800" dirty="0"/>
          </a:p>
        </p:txBody>
      </p:sp>
      <p:sp>
        <p:nvSpPr>
          <p:cNvPr id="3" name="Content Placeholder 2"/>
          <p:cNvSpPr>
            <a:spLocks noGrp="1"/>
          </p:cNvSpPr>
          <p:nvPr>
            <p:ph idx="1"/>
          </p:nvPr>
        </p:nvSpPr>
        <p:spPr>
          <a:xfrm>
            <a:off x="457200" y="1600200"/>
            <a:ext cx="8229600" cy="4952999"/>
          </a:xfrm>
        </p:spPr>
        <p:txBody>
          <a:bodyPr>
            <a:normAutofit fontScale="92500" lnSpcReduction="10000"/>
          </a:bodyPr>
          <a:lstStyle/>
          <a:p>
            <a:r>
              <a:rPr lang="en-US" b="1" dirty="0" smtClean="0"/>
              <a:t>In 2009, under House Bill 963, Texas authorized appropriate, qualified ex-offenders to obtain a provisional or probationary license to enter certain occupations.</a:t>
            </a:r>
          </a:p>
          <a:p>
            <a:pPr lvl="1"/>
            <a:r>
              <a:rPr lang="en-US" b="1" cap="small" dirty="0" smtClean="0"/>
              <a:t>Tex. Occ. Code </a:t>
            </a:r>
            <a:r>
              <a:rPr lang="en-US" b="1" dirty="0" smtClean="0"/>
              <a:t>53.0211(c) provides for a license for six months.</a:t>
            </a:r>
          </a:p>
          <a:p>
            <a:pPr lvl="1"/>
            <a:r>
              <a:rPr lang="en-US" b="1" dirty="0" smtClean="0"/>
              <a:t>Under part (d), the provisional license can be revoked due to the commission of a new offense, revocation of community supervision, mandatory supervision, or parole, or a violation of one of the rules of the licensed occupation. If the license is revoked, then disqualified.</a:t>
            </a:r>
          </a:p>
          <a:p>
            <a:r>
              <a:rPr lang="en-US" b="1" dirty="0" smtClean="0"/>
              <a:t>If the license is unrevoked at the expiration of the provisional period, the authority “shall” issue the originally applied for license.</a:t>
            </a:r>
          </a:p>
          <a:p>
            <a:r>
              <a:rPr lang="en-US" b="1" dirty="0" smtClean="0"/>
              <a:t>A supervised or paroled applicant must provide the probation or parole officer’s name to the licensing authority, to exchange information regarding the provisional license or any revocations.</a:t>
            </a:r>
          </a:p>
        </p:txBody>
      </p:sp>
    </p:spTree>
    <p:extLst>
      <p:ext uri="{BB962C8B-B14F-4D97-AF65-F5344CB8AC3E}">
        <p14:creationId xmlns:p14="http://schemas.microsoft.com/office/powerpoint/2010/main" val="35453973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Declaratory Order Procedure</a:t>
            </a:r>
            <a:endParaRPr lang="en-US" dirty="0"/>
          </a:p>
        </p:txBody>
      </p:sp>
      <p:sp>
        <p:nvSpPr>
          <p:cNvPr id="3" name="Content Placeholder 2"/>
          <p:cNvSpPr>
            <a:spLocks noGrp="1"/>
          </p:cNvSpPr>
          <p:nvPr>
            <p:ph idx="1"/>
          </p:nvPr>
        </p:nvSpPr>
        <p:spPr>
          <a:xfrm>
            <a:off x="457200" y="1752600"/>
            <a:ext cx="8229600" cy="4495800"/>
          </a:xfrm>
        </p:spPr>
        <p:txBody>
          <a:bodyPr/>
          <a:lstStyle/>
          <a:p>
            <a:pPr marL="342900" lvl="1" indent="-342900">
              <a:buFont typeface="Arial" pitchFamily="34" charset="0"/>
              <a:buChar char="•"/>
            </a:pPr>
            <a:r>
              <a:rPr lang="en-US" sz="2400" b="1" dirty="0" smtClean="0"/>
              <a:t>House Bill 963 also required </a:t>
            </a:r>
            <a:r>
              <a:rPr lang="en-US" sz="2400" b="1" dirty="0"/>
              <a:t>each licensing agency to implement a Declaratory Order Procedure. </a:t>
            </a:r>
            <a:endParaRPr lang="en-US" sz="2400" b="1" dirty="0" smtClean="0"/>
          </a:p>
          <a:p>
            <a:pPr marL="342900" lvl="1" indent="-342900">
              <a:buFont typeface="Arial" pitchFamily="34" charset="0"/>
              <a:buChar char="•"/>
            </a:pPr>
            <a:r>
              <a:rPr lang="en-US" sz="2400" b="1" dirty="0" smtClean="0"/>
              <a:t>This </a:t>
            </a:r>
            <a:r>
              <a:rPr lang="en-US" sz="2400" b="1" dirty="0"/>
              <a:t>permits applicants to find out in advance if their criminal record would disqualify them from licensure prior to spending time or money on training programs or other </a:t>
            </a:r>
            <a:r>
              <a:rPr lang="en-US" sz="2400" b="1" dirty="0" smtClean="0"/>
              <a:t>prerequisites. A fee may be charged for this advance notice.</a:t>
            </a:r>
          </a:p>
          <a:p>
            <a:pPr marL="342900" lvl="1" indent="-342900">
              <a:buFont typeface="Arial" pitchFamily="34" charset="0"/>
              <a:buChar char="•"/>
            </a:pPr>
            <a:r>
              <a:rPr lang="en-US" sz="2400" b="1" dirty="0" smtClean="0"/>
              <a:t>Within 90 days, the licensing authority must respond</a:t>
            </a:r>
          </a:p>
          <a:p>
            <a:pPr marL="742950" lvl="2" indent="-342900"/>
            <a:r>
              <a:rPr lang="en-US" sz="2400" b="1" cap="small" dirty="0" smtClean="0"/>
              <a:t>Tex. Occ. Code </a:t>
            </a:r>
            <a:r>
              <a:rPr lang="en-US" sz="2400" b="1" dirty="0" smtClean="0"/>
              <a:t>53.101, et seq.</a:t>
            </a:r>
            <a:endParaRPr lang="en-US" sz="2400" b="1" dirty="0"/>
          </a:p>
        </p:txBody>
      </p:sp>
    </p:spTree>
    <p:extLst>
      <p:ext uri="{BB962C8B-B14F-4D97-AF65-F5344CB8AC3E}">
        <p14:creationId xmlns:p14="http://schemas.microsoft.com/office/powerpoint/2010/main" val="408805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dirty="0" smtClean="0"/>
              <a:t>Notice and Review</a:t>
            </a:r>
            <a:endParaRPr lang="en-US" dirty="0"/>
          </a:p>
        </p:txBody>
      </p:sp>
      <p:sp>
        <p:nvSpPr>
          <p:cNvPr id="3" name="Content Placeholder 2"/>
          <p:cNvSpPr>
            <a:spLocks noGrp="1"/>
          </p:cNvSpPr>
          <p:nvPr>
            <p:ph idx="1"/>
          </p:nvPr>
        </p:nvSpPr>
        <p:spPr/>
        <p:txBody>
          <a:bodyPr>
            <a:normAutofit lnSpcReduction="10000"/>
          </a:bodyPr>
          <a:lstStyle/>
          <a:p>
            <a:r>
              <a:rPr lang="en-US" b="1" dirty="0" smtClean="0"/>
              <a:t>Suspension, revocation, or denial of a license must be delivered via written notice, including the</a:t>
            </a:r>
          </a:p>
          <a:p>
            <a:pPr lvl="1"/>
            <a:r>
              <a:rPr lang="en-US" b="1" dirty="0" smtClean="0"/>
              <a:t>Reasons</a:t>
            </a:r>
          </a:p>
          <a:p>
            <a:pPr lvl="1"/>
            <a:r>
              <a:rPr lang="en-US" b="1" dirty="0" smtClean="0"/>
              <a:t>Review options</a:t>
            </a:r>
          </a:p>
          <a:p>
            <a:pPr lvl="1"/>
            <a:r>
              <a:rPr lang="en-US" b="1" dirty="0" smtClean="0"/>
              <a:t>Earliest Date of Appeal</a:t>
            </a:r>
          </a:p>
          <a:p>
            <a:r>
              <a:rPr lang="en-US" b="1" dirty="0" smtClean="0"/>
              <a:t>An administrative hearing appealing a denial must be filed within 20 days; further denial must be appealed through a timely motion for rehearing.</a:t>
            </a:r>
          </a:p>
          <a:p>
            <a:pPr lvl="1"/>
            <a:endParaRPr lang="en-US" b="1" dirty="0"/>
          </a:p>
          <a:p>
            <a:r>
              <a:rPr lang="en-US" b="1" dirty="0" smtClean="0"/>
              <a:t>Upon exhaustion of administrative appeals, an appeal can be filed with the district court, within 30 days of the licensing authority’s final and appealable decision.</a:t>
            </a:r>
            <a:endParaRPr lang="en-US" b="1" dirty="0"/>
          </a:p>
        </p:txBody>
      </p:sp>
    </p:spTree>
    <p:extLst>
      <p:ext uri="{BB962C8B-B14F-4D97-AF65-F5344CB8AC3E}">
        <p14:creationId xmlns:p14="http://schemas.microsoft.com/office/powerpoint/2010/main" val="988965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600200"/>
          </a:xfrm>
        </p:spPr>
        <p:txBody>
          <a:bodyPr/>
          <a:lstStyle/>
          <a:p>
            <a:pPr eaLnBrk="1" hangingPunct="1">
              <a:defRPr/>
            </a:pPr>
            <a:r>
              <a:rPr lang="en-US" b="1" dirty="0" smtClean="0"/>
              <a:t>Examples of Texas Barriers</a:t>
            </a:r>
          </a:p>
        </p:txBody>
      </p:sp>
      <p:sp>
        <p:nvSpPr>
          <p:cNvPr id="3" name="Content Placeholder 2"/>
          <p:cNvSpPr>
            <a:spLocks noGrp="1"/>
          </p:cNvSpPr>
          <p:nvPr>
            <p:ph idx="1"/>
          </p:nvPr>
        </p:nvSpPr>
        <p:spPr>
          <a:xfrm>
            <a:off x="457200" y="1676400"/>
            <a:ext cx="8229600" cy="4800600"/>
          </a:xfrm>
        </p:spPr>
        <p:txBody>
          <a:bodyPr>
            <a:normAutofit fontScale="92500"/>
          </a:bodyPr>
          <a:lstStyle/>
          <a:p>
            <a:pPr eaLnBrk="1" hangingPunct="1">
              <a:buFont typeface="Wingdings" pitchFamily="2" charset="2"/>
              <a:buNone/>
              <a:defRPr/>
            </a:pPr>
            <a:endParaRPr lang="en-US" sz="2800" b="1" dirty="0" smtClean="0"/>
          </a:p>
          <a:p>
            <a:pPr eaLnBrk="1" hangingPunct="1">
              <a:defRPr/>
            </a:pPr>
            <a:r>
              <a:rPr lang="en-US" sz="2600" b="1" dirty="0" smtClean="0"/>
              <a:t>Section 76.108 of the Agriculture Code disqualifies ex-offenders convicted of a felony involving moral turpitude within the last five years from obtaining a commercial license to apply pesticides.</a:t>
            </a:r>
          </a:p>
          <a:p>
            <a:pPr>
              <a:defRPr/>
            </a:pPr>
            <a:r>
              <a:rPr lang="en-US" sz="2600" b="1" dirty="0"/>
              <a:t>Section 451.251 of the Occupations </a:t>
            </a:r>
            <a:r>
              <a:rPr lang="en-US" sz="2600" b="1" dirty="0" smtClean="0"/>
              <a:t>Code authorizes denial of </a:t>
            </a:r>
            <a:r>
              <a:rPr lang="en-US" sz="2600" b="1" dirty="0"/>
              <a:t>athletic trainer license upon conviction of </a:t>
            </a:r>
            <a:r>
              <a:rPr lang="en-US" sz="2600" b="1" dirty="0" smtClean="0"/>
              <a:t>certain </a:t>
            </a:r>
            <a:r>
              <a:rPr lang="en-US" sz="2600" b="1" dirty="0"/>
              <a:t>misdemeanors and all </a:t>
            </a:r>
            <a:r>
              <a:rPr lang="en-US" sz="2600" b="1" dirty="0" smtClean="0"/>
              <a:t>felonies.</a:t>
            </a:r>
            <a:endParaRPr lang="en-US" sz="2600" b="1" dirty="0"/>
          </a:p>
          <a:p>
            <a:pPr>
              <a:defRPr/>
            </a:pPr>
            <a:r>
              <a:rPr lang="en-US" sz="2600" b="1" dirty="0"/>
              <a:t>Section </a:t>
            </a:r>
            <a:r>
              <a:rPr lang="en-US" sz="2600" b="1" dirty="0" smtClean="0"/>
              <a:t>548.405 </a:t>
            </a:r>
            <a:r>
              <a:rPr lang="en-US" sz="2600" b="1" dirty="0"/>
              <a:t>of the Transportation Code </a:t>
            </a:r>
            <a:r>
              <a:rPr lang="en-US" sz="2600" b="1" dirty="0" smtClean="0"/>
              <a:t>authorizes denial of a license to inspect emissions due to a conviction for a felony or class A or class B misdemeanor, in Texas or elsewhere.</a:t>
            </a:r>
            <a:endParaRPr lang="en-US" sz="2600" b="1" dirty="0"/>
          </a:p>
          <a:p>
            <a:pPr eaLnBrk="1" hangingPunct="1">
              <a:defRPr/>
            </a:pPr>
            <a:endParaRPr lang="en-US" sz="2800" b="1" dirty="0" smtClean="0"/>
          </a:p>
          <a:p>
            <a:pPr eaLnBrk="1" hangingPunct="1">
              <a:buNone/>
              <a:defRPr/>
            </a:pPr>
            <a:endParaRPr lang="en-US" sz="2800" b="1"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Over-inclusive?</a:t>
            </a:r>
            <a:endParaRPr lang="en-US" dirty="0"/>
          </a:p>
        </p:txBody>
      </p:sp>
      <p:sp>
        <p:nvSpPr>
          <p:cNvPr id="3" name="Content Placeholder 2"/>
          <p:cNvSpPr>
            <a:spLocks noGrp="1"/>
          </p:cNvSpPr>
          <p:nvPr>
            <p:ph idx="1"/>
          </p:nvPr>
        </p:nvSpPr>
        <p:spPr/>
        <p:txBody>
          <a:bodyPr>
            <a:normAutofit fontScale="85000" lnSpcReduction="20000"/>
          </a:bodyPr>
          <a:lstStyle/>
          <a:p>
            <a:r>
              <a:rPr lang="en-US" b="1" dirty="0"/>
              <a:t>The Texas State Board of Examiners of </a:t>
            </a:r>
            <a:r>
              <a:rPr lang="en-US" b="1" dirty="0" smtClean="0"/>
              <a:t>Dietitians has defined the following offenses as those “directly relating” to the practice of dietitians:</a:t>
            </a:r>
          </a:p>
          <a:p>
            <a:pPr lvl="1"/>
            <a:r>
              <a:rPr lang="en-US" b="1" dirty="0"/>
              <a:t>(1) the misdemeanor of knowingly or intentionally practicing dietetics without a license;</a:t>
            </a:r>
          </a:p>
          <a:p>
            <a:pPr lvl="1"/>
            <a:r>
              <a:rPr lang="en-US" b="1" dirty="0" smtClean="0"/>
              <a:t>(2</a:t>
            </a:r>
            <a:r>
              <a:rPr lang="en-US" b="1" dirty="0"/>
              <a:t>) an offense involving moral turpitude;</a:t>
            </a:r>
          </a:p>
          <a:p>
            <a:pPr lvl="1"/>
            <a:r>
              <a:rPr lang="en-US" b="1" dirty="0" smtClean="0"/>
              <a:t>(3</a:t>
            </a:r>
            <a:r>
              <a:rPr lang="en-US" b="1" dirty="0"/>
              <a:t>) the misdemeanor of failing to report child abuse or neglect;</a:t>
            </a:r>
          </a:p>
          <a:p>
            <a:pPr lvl="1"/>
            <a:r>
              <a:rPr lang="en-US" b="1" dirty="0" smtClean="0"/>
              <a:t>(4</a:t>
            </a:r>
            <a:r>
              <a:rPr lang="en-US" b="1" dirty="0"/>
              <a:t>) a misdemeanor involving deceptive business practices;</a:t>
            </a:r>
          </a:p>
          <a:p>
            <a:pPr lvl="1"/>
            <a:r>
              <a:rPr lang="en-US" b="1" dirty="0" smtClean="0"/>
              <a:t>(5</a:t>
            </a:r>
            <a:r>
              <a:rPr lang="en-US" b="1" dirty="0"/>
              <a:t>) the offense of assault or sexual assault;</a:t>
            </a:r>
          </a:p>
          <a:p>
            <a:pPr lvl="1"/>
            <a:r>
              <a:rPr lang="en-US" b="1" dirty="0" smtClean="0"/>
              <a:t>(6</a:t>
            </a:r>
            <a:r>
              <a:rPr lang="en-US" b="1" dirty="0"/>
              <a:t>) the felony offense of insurance claim fraud;</a:t>
            </a:r>
          </a:p>
          <a:p>
            <a:pPr lvl="1"/>
            <a:r>
              <a:rPr lang="en-US" b="1" dirty="0" smtClean="0"/>
              <a:t>(</a:t>
            </a:r>
            <a:r>
              <a:rPr lang="en-US" b="1" dirty="0"/>
              <a:t>7) a misdemeanor and/or a felony offense under various titles of the Texas Penal Code:</a:t>
            </a:r>
          </a:p>
          <a:p>
            <a:pPr lvl="2"/>
            <a:r>
              <a:rPr lang="en-US" b="1" dirty="0" smtClean="0"/>
              <a:t>(A</a:t>
            </a:r>
            <a:r>
              <a:rPr lang="en-US" b="1" dirty="0"/>
              <a:t>) concerning Title 5 offenses against the person</a:t>
            </a:r>
            <a:r>
              <a:rPr lang="en-US" b="1" dirty="0" smtClean="0"/>
              <a:t>;</a:t>
            </a:r>
          </a:p>
          <a:p>
            <a:pPr lvl="2"/>
            <a:r>
              <a:rPr lang="en-US" b="1" dirty="0" smtClean="0"/>
              <a:t>(</a:t>
            </a:r>
            <a:r>
              <a:rPr lang="en-US" b="1" dirty="0"/>
              <a:t>B) concerning Title 7 offenses against property;</a:t>
            </a:r>
          </a:p>
          <a:p>
            <a:pPr lvl="2"/>
            <a:r>
              <a:rPr lang="en-US" b="1" dirty="0" smtClean="0"/>
              <a:t>(</a:t>
            </a:r>
            <a:r>
              <a:rPr lang="en-US" b="1" dirty="0"/>
              <a:t>C) concerning Title 8 offenses against public administration;</a:t>
            </a:r>
          </a:p>
          <a:p>
            <a:pPr lvl="2"/>
            <a:r>
              <a:rPr lang="en-US" b="1" dirty="0" smtClean="0"/>
              <a:t>(D</a:t>
            </a:r>
            <a:r>
              <a:rPr lang="en-US" b="1" dirty="0"/>
              <a:t>) concerning Title 9 offenses against public order and decency</a:t>
            </a:r>
            <a:r>
              <a:rPr lang="en-US" b="1" dirty="0" smtClean="0"/>
              <a:t>;</a:t>
            </a:r>
          </a:p>
          <a:p>
            <a:pPr lvl="2"/>
            <a:r>
              <a:rPr lang="en-US" b="1" dirty="0" smtClean="0"/>
              <a:t>(</a:t>
            </a:r>
            <a:r>
              <a:rPr lang="en-US" b="1" dirty="0"/>
              <a:t>E) concerning Title 10 offenses against public health, safety, and morals; </a:t>
            </a:r>
            <a:r>
              <a:rPr lang="en-US" b="1" dirty="0" smtClean="0"/>
              <a:t>and</a:t>
            </a:r>
          </a:p>
          <a:p>
            <a:pPr lvl="2"/>
            <a:r>
              <a:rPr lang="en-US" b="1" dirty="0" smtClean="0"/>
              <a:t>(F</a:t>
            </a:r>
            <a:r>
              <a:rPr lang="en-US" b="1" dirty="0"/>
              <a:t>) concerning Title 4 offenses of attempting or conspiring to commit any of the offenses in subparagraphs (A) - (E) of this paragraph; </a:t>
            </a:r>
            <a:r>
              <a:rPr lang="en-US" b="1" dirty="0" smtClean="0"/>
              <a:t>or</a:t>
            </a:r>
          </a:p>
          <a:p>
            <a:pPr lvl="1"/>
            <a:r>
              <a:rPr lang="en-US" b="1" dirty="0"/>
              <a:t>(</a:t>
            </a:r>
            <a:r>
              <a:rPr lang="en-US" b="1" dirty="0" smtClean="0"/>
              <a:t>8</a:t>
            </a:r>
            <a:r>
              <a:rPr lang="en-US" b="1" dirty="0"/>
              <a:t>) any other misdemeanor or </a:t>
            </a:r>
            <a:r>
              <a:rPr lang="en-US" b="1"/>
              <a:t>felony </a:t>
            </a:r>
            <a:r>
              <a:rPr lang="en-US" b="1" smtClean="0"/>
              <a:t>directly </a:t>
            </a:r>
            <a:r>
              <a:rPr lang="en-US" b="1" dirty="0"/>
              <a:t>relating to the duties and responsibilities of a licensee</a:t>
            </a:r>
            <a:r>
              <a:rPr lang="en-US" b="1" dirty="0" smtClean="0"/>
              <a:t>.</a:t>
            </a:r>
          </a:p>
          <a:p>
            <a:pPr lvl="1"/>
            <a:endParaRPr lang="en-US" b="1" dirty="0"/>
          </a:p>
        </p:txBody>
      </p:sp>
    </p:spTree>
    <p:extLst>
      <p:ext uri="{BB962C8B-B14F-4D97-AF65-F5344CB8AC3E}">
        <p14:creationId xmlns:p14="http://schemas.microsoft.com/office/powerpoint/2010/main" val="1600408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646238"/>
          </a:xfrm>
        </p:spPr>
        <p:txBody>
          <a:bodyPr/>
          <a:lstStyle/>
          <a:p>
            <a:r>
              <a:rPr lang="en-US" b="1" dirty="0" smtClean="0"/>
              <a:t>Legal Procedures</a:t>
            </a:r>
            <a:endParaRPr lang="en-US" b="1" dirty="0"/>
          </a:p>
        </p:txBody>
      </p:sp>
      <p:sp>
        <p:nvSpPr>
          <p:cNvPr id="3" name="Content Placeholder 2"/>
          <p:cNvSpPr>
            <a:spLocks noGrp="1"/>
          </p:cNvSpPr>
          <p:nvPr>
            <p:ph idx="1"/>
          </p:nvPr>
        </p:nvSpPr>
        <p:spPr>
          <a:xfrm>
            <a:off x="457200" y="1905000"/>
            <a:ext cx="8229600" cy="4191000"/>
          </a:xfrm>
        </p:spPr>
        <p:txBody>
          <a:bodyPr/>
          <a:lstStyle/>
          <a:p>
            <a:r>
              <a:rPr lang="en-US" b="1" dirty="0" smtClean="0"/>
              <a:t>Even juvenile offenses that are “restricted access” can be viewed by a licensing agency and used to exclude.  Many juveniles do not know that they can petition to have the records sealed or cannot afford a lawyer to bring the proceeding.</a:t>
            </a:r>
            <a:endParaRPr lang="en-US"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b="1" dirty="0" smtClean="0"/>
              <a:t>National Trends</a:t>
            </a:r>
          </a:p>
        </p:txBody>
      </p:sp>
      <p:sp>
        <p:nvSpPr>
          <p:cNvPr id="3" name="Content Placeholder 2"/>
          <p:cNvSpPr>
            <a:spLocks noGrp="1"/>
          </p:cNvSpPr>
          <p:nvPr>
            <p:ph idx="1"/>
          </p:nvPr>
        </p:nvSpPr>
        <p:spPr>
          <a:xfrm>
            <a:off x="457200" y="1295400"/>
            <a:ext cx="6172200" cy="4800600"/>
          </a:xfrm>
        </p:spPr>
        <p:txBody>
          <a:bodyPr>
            <a:normAutofit fontScale="85000" lnSpcReduction="10000"/>
          </a:bodyPr>
          <a:lstStyle/>
          <a:p>
            <a:pPr eaLnBrk="1" hangingPunct="1">
              <a:defRPr/>
            </a:pPr>
            <a:endParaRPr lang="en-US" sz="2100" b="1" dirty="0" smtClean="0"/>
          </a:p>
          <a:p>
            <a:pPr eaLnBrk="1" hangingPunct="1">
              <a:defRPr/>
            </a:pPr>
            <a:r>
              <a:rPr lang="en-US" sz="2100" b="1" dirty="0" smtClean="0"/>
              <a:t>The American Bar Association has recommended that states lower barriers, excluding only those offenders whose conviction directly related to the occupation and occurred recently, such as within five years.</a:t>
            </a:r>
          </a:p>
          <a:p>
            <a:pPr eaLnBrk="1" hangingPunct="1">
              <a:defRPr/>
            </a:pPr>
            <a:r>
              <a:rPr lang="en-US" sz="2100" b="1" dirty="0" smtClean="0"/>
              <a:t>The EEOC recently issued a ruling that the blanket exclusion of those with a criminal record have a disparate racial impact and thus violate the Civil Rights Act. While this ruling does not apply to licensure, it signifies a trend towards employment considerations beyond criminal backgrounds.</a:t>
            </a:r>
          </a:p>
          <a:p>
            <a:pPr eaLnBrk="1" hangingPunct="1">
              <a:defRPr/>
            </a:pPr>
            <a:r>
              <a:rPr lang="en-US" sz="2100" b="1" dirty="0" smtClean="0"/>
              <a:t>Ohio is currently considering broad legislation opening up more licenses to those with a record and creating a procedure for lifting civil sanctions.</a:t>
            </a:r>
          </a:p>
          <a:p>
            <a:pPr eaLnBrk="1" hangingPunct="1">
              <a:defRPr/>
            </a:pPr>
            <a:r>
              <a:rPr lang="en-US" sz="2100" b="1" dirty="0" smtClean="0"/>
              <a:t>Michigan is considering abolishing 18 occupational licenses and nine occupational licensing boards.</a:t>
            </a:r>
          </a:p>
          <a:p>
            <a:pPr eaLnBrk="1" hangingPunct="1">
              <a:buNone/>
              <a:defRPr/>
            </a:pPr>
            <a:endParaRPr lang="en-US" dirty="0" smtClean="0"/>
          </a:p>
        </p:txBody>
      </p:sp>
      <p:pic>
        <p:nvPicPr>
          <p:cNvPr id="9222" name="Picture 6" descr="http://www.searchwithin.org/journal/tat_journal-05-images/08-prison.jpg"/>
          <p:cNvPicPr>
            <a:picLocks noChangeAspect="1" noChangeArrowheads="1"/>
          </p:cNvPicPr>
          <p:nvPr/>
        </p:nvPicPr>
        <p:blipFill>
          <a:blip r:embed="rId2" cstate="print"/>
          <a:srcRect/>
          <a:stretch>
            <a:fillRect/>
          </a:stretch>
        </p:blipFill>
        <p:spPr bwMode="auto">
          <a:xfrm>
            <a:off x="6629400" y="3276600"/>
            <a:ext cx="1981200" cy="2529032"/>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304800"/>
            <a:ext cx="8229600" cy="1722438"/>
          </a:xfrm>
        </p:spPr>
        <p:txBody>
          <a:bodyPr/>
          <a:lstStyle/>
          <a:p>
            <a:pPr eaLnBrk="1" hangingPunct="1">
              <a:defRPr/>
            </a:pPr>
            <a:r>
              <a:rPr lang="en-US" b="1" dirty="0" smtClean="0"/>
              <a:t>82</a:t>
            </a:r>
            <a:r>
              <a:rPr lang="en-US" b="1" baseline="30000" dirty="0" smtClean="0"/>
              <a:t>nd</a:t>
            </a:r>
            <a:r>
              <a:rPr lang="en-US" b="1" dirty="0" smtClean="0"/>
              <a:t> Legislature Activity</a:t>
            </a:r>
          </a:p>
        </p:txBody>
      </p:sp>
      <p:sp>
        <p:nvSpPr>
          <p:cNvPr id="5123" name="Rectangle 3"/>
          <p:cNvSpPr>
            <a:spLocks noGrp="1" noChangeArrowheads="1"/>
          </p:cNvSpPr>
          <p:nvPr>
            <p:ph idx="1"/>
          </p:nvPr>
        </p:nvSpPr>
        <p:spPr>
          <a:xfrm>
            <a:off x="457200" y="1143000"/>
            <a:ext cx="8153400" cy="4953000"/>
          </a:xfrm>
        </p:spPr>
        <p:txBody>
          <a:bodyPr>
            <a:normAutofit/>
          </a:bodyPr>
          <a:lstStyle/>
          <a:p>
            <a:pPr eaLnBrk="1" hangingPunct="1">
              <a:defRPr/>
            </a:pPr>
            <a:endParaRPr lang="en-US" sz="1800" b="1" dirty="0" smtClean="0"/>
          </a:p>
          <a:p>
            <a:pPr eaLnBrk="1" hangingPunct="1">
              <a:defRPr/>
            </a:pPr>
            <a:endParaRPr lang="en-US" sz="1800" b="1" dirty="0"/>
          </a:p>
          <a:p>
            <a:pPr>
              <a:defRPr/>
            </a:pPr>
            <a:r>
              <a:rPr lang="en-US" sz="2000" b="1" dirty="0" smtClean="0"/>
              <a:t>HB 3167 by Representative Bill Callegari repealed state regulation of talent agencies and personnel services</a:t>
            </a:r>
          </a:p>
          <a:p>
            <a:pPr lvl="1">
              <a:defRPr/>
            </a:pPr>
            <a:r>
              <a:rPr lang="en-US" sz="2000" b="1" dirty="0" smtClean="0"/>
              <a:t>“easily circumvented”</a:t>
            </a:r>
          </a:p>
          <a:p>
            <a:pPr lvl="1">
              <a:defRPr/>
            </a:pPr>
            <a:r>
              <a:rPr lang="en-US" sz="2000" b="1" dirty="0" smtClean="0"/>
              <a:t>“declining usage”</a:t>
            </a:r>
          </a:p>
          <a:p>
            <a:pPr>
              <a:defRPr/>
            </a:pPr>
            <a:r>
              <a:rPr lang="en-US" sz="2000" b="1" dirty="0" smtClean="0"/>
              <a:t>SB 78 by Senator Jane Nelson required health and human services agencies to share adverse licensure decisions with other agencies. Further licensure can be denied based on those shared records.</a:t>
            </a:r>
          </a:p>
          <a:p>
            <a:pPr>
              <a:defRPr/>
            </a:pPr>
            <a:r>
              <a:rPr lang="en-US" sz="2000" b="1" dirty="0" smtClean="0"/>
              <a:t>SB 1733 by Senator Leticia Van de </a:t>
            </a:r>
            <a:r>
              <a:rPr lang="en-US" sz="2000" b="1" dirty="0" err="1" smtClean="0"/>
              <a:t>Putte</a:t>
            </a:r>
            <a:r>
              <a:rPr lang="en-US" sz="2000" b="1" dirty="0" smtClean="0"/>
              <a:t> required licensing authorities to permit alternative demonstrations of competency by military spouses who are licensed in another state or had been licensed in Texas within the last five years.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0"/>
            <a:ext cx="8229600" cy="1219200"/>
          </a:xfrm>
        </p:spPr>
        <p:txBody>
          <a:bodyPr/>
          <a:lstStyle/>
          <a:p>
            <a:pPr eaLnBrk="1" hangingPunct="1">
              <a:defRPr/>
            </a:pPr>
            <a:r>
              <a:rPr lang="en-US" sz="4000" b="1" dirty="0" smtClean="0"/>
              <a:t>Conclusions &amp; Recommendations</a:t>
            </a:r>
          </a:p>
        </p:txBody>
      </p:sp>
      <p:sp>
        <p:nvSpPr>
          <p:cNvPr id="6147" name="Rectangle 3"/>
          <p:cNvSpPr>
            <a:spLocks noGrp="1" noChangeArrowheads="1"/>
          </p:cNvSpPr>
          <p:nvPr>
            <p:ph idx="1"/>
          </p:nvPr>
        </p:nvSpPr>
        <p:spPr>
          <a:xfrm>
            <a:off x="381000" y="1219200"/>
            <a:ext cx="8229600" cy="4648200"/>
          </a:xfrm>
        </p:spPr>
        <p:txBody>
          <a:bodyPr>
            <a:normAutofit lnSpcReduction="10000"/>
          </a:bodyPr>
          <a:lstStyle/>
          <a:p>
            <a:pPr eaLnBrk="1" hangingPunct="1">
              <a:lnSpc>
                <a:spcPct val="80000"/>
              </a:lnSpc>
              <a:defRPr/>
            </a:pPr>
            <a:endParaRPr lang="en-US" sz="1800" b="1" dirty="0" smtClean="0"/>
          </a:p>
          <a:p>
            <a:pPr eaLnBrk="1" hangingPunct="1">
              <a:lnSpc>
                <a:spcPct val="80000"/>
              </a:lnSpc>
              <a:defRPr/>
            </a:pPr>
            <a:r>
              <a:rPr lang="en-US" sz="2400" b="1" dirty="0" smtClean="0"/>
              <a:t>Because occupational boards almost always consist of members of the field, there is incentive to keep out competition and avoid any risk to the image of the field.  Perhaps these boards should be diversified with citizen members.</a:t>
            </a:r>
          </a:p>
          <a:p>
            <a:pPr eaLnBrk="1" hangingPunct="1">
              <a:lnSpc>
                <a:spcPct val="80000"/>
              </a:lnSpc>
              <a:defRPr/>
            </a:pPr>
            <a:endParaRPr lang="en-US" sz="2400" b="1" dirty="0" smtClean="0"/>
          </a:p>
          <a:p>
            <a:pPr eaLnBrk="1" hangingPunct="1">
              <a:lnSpc>
                <a:spcPct val="80000"/>
              </a:lnSpc>
              <a:defRPr/>
            </a:pPr>
            <a:r>
              <a:rPr lang="en-US" b="1" dirty="0" smtClean="0"/>
              <a:t>Limit liability for employers who hire license holders with criminal convictions</a:t>
            </a:r>
          </a:p>
          <a:p>
            <a:pPr lvl="1">
              <a:lnSpc>
                <a:spcPct val="80000"/>
              </a:lnSpc>
              <a:defRPr/>
            </a:pPr>
            <a:r>
              <a:rPr lang="en-US" sz="1600" b="1" dirty="0" smtClean="0"/>
              <a:t>No liability based solely on the fact of hiring</a:t>
            </a:r>
          </a:p>
          <a:p>
            <a:pPr lvl="1">
              <a:lnSpc>
                <a:spcPct val="80000"/>
              </a:lnSpc>
              <a:defRPr/>
            </a:pPr>
            <a:r>
              <a:rPr lang="en-US" b="1" dirty="0" smtClean="0"/>
              <a:t>In negligent hiring cases, criminal record can only come into evidence if employer knew or should have known, AND conviction is directly related to nature of work as well as the conduct giving rise to the injury/suit.</a:t>
            </a:r>
          </a:p>
          <a:p>
            <a:pPr lvl="1">
              <a:lnSpc>
                <a:spcPct val="80000"/>
              </a:lnSpc>
              <a:defRPr/>
            </a:pPr>
            <a:r>
              <a:rPr lang="en-US" sz="1600" b="1" dirty="0" smtClean="0"/>
              <a:t>UNLESS a misuse of funds/property </a:t>
            </a:r>
            <a:r>
              <a:rPr lang="en-US" b="1" dirty="0" smtClean="0"/>
              <a:t>case if conviction involved fraud/misuse of funds, and the contact with the funds/property was foreseeable</a:t>
            </a:r>
          </a:p>
          <a:p>
            <a:pPr lvl="2">
              <a:lnSpc>
                <a:spcPct val="80000"/>
              </a:lnSpc>
              <a:defRPr/>
            </a:pPr>
            <a:r>
              <a:rPr lang="en-US" b="1" dirty="0" smtClean="0"/>
              <a:t>HB 3327, 82</a:t>
            </a:r>
            <a:r>
              <a:rPr lang="en-US" b="1" baseline="30000" dirty="0" smtClean="0"/>
              <a:t>nd</a:t>
            </a:r>
            <a:r>
              <a:rPr lang="en-US" b="1" dirty="0" smtClean="0"/>
              <a:t> Legislature, by Rep. Woolley</a:t>
            </a:r>
          </a:p>
          <a:p>
            <a:pPr lvl="2">
              <a:lnSpc>
                <a:spcPct val="80000"/>
              </a:lnSpc>
              <a:defRPr/>
            </a:pPr>
            <a:r>
              <a:rPr lang="en-US" b="1" dirty="0" smtClean="0"/>
              <a:t>8-2 out of Judiciary and Civil Jurisprudence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036638"/>
          </a:xfrm>
        </p:spPr>
        <p:txBody>
          <a:bodyPr/>
          <a:lstStyle/>
          <a:p>
            <a:pPr eaLnBrk="1" hangingPunct="1">
              <a:defRPr/>
            </a:pPr>
            <a:r>
              <a:rPr lang="en-US" b="1" dirty="0" smtClean="0"/>
              <a:t>Introduction</a:t>
            </a:r>
          </a:p>
        </p:txBody>
      </p:sp>
      <p:sp>
        <p:nvSpPr>
          <p:cNvPr id="3" name="Content Placeholder 2"/>
          <p:cNvSpPr>
            <a:spLocks noGrp="1"/>
          </p:cNvSpPr>
          <p:nvPr>
            <p:ph idx="1"/>
          </p:nvPr>
        </p:nvSpPr>
        <p:spPr>
          <a:xfrm>
            <a:off x="457200" y="1676400"/>
            <a:ext cx="6248400" cy="4419600"/>
          </a:xfrm>
        </p:spPr>
        <p:txBody>
          <a:bodyPr>
            <a:normAutofit fontScale="92500"/>
          </a:bodyPr>
          <a:lstStyle/>
          <a:p>
            <a:pPr>
              <a:lnSpc>
                <a:spcPts val="2300"/>
              </a:lnSpc>
              <a:defRPr/>
            </a:pPr>
            <a:r>
              <a:rPr lang="en-US" b="1" dirty="0"/>
              <a:t>State statutes and </a:t>
            </a:r>
            <a:r>
              <a:rPr lang="en-US" b="1" dirty="0" smtClean="0"/>
              <a:t>regulations potentially </a:t>
            </a:r>
            <a:r>
              <a:rPr lang="en-US" b="1" dirty="0"/>
              <a:t>bar ex-offenders from over </a:t>
            </a:r>
            <a:r>
              <a:rPr lang="en-US" b="1" dirty="0" smtClean="0"/>
              <a:t>150 different </a:t>
            </a:r>
            <a:r>
              <a:rPr lang="en-US" b="1" dirty="0"/>
              <a:t>licensed occupations from </a:t>
            </a:r>
            <a:r>
              <a:rPr lang="en-US" b="1" dirty="0" smtClean="0"/>
              <a:t>pest control to athletic training to plumbers to tow truck drivers.</a:t>
            </a:r>
          </a:p>
          <a:p>
            <a:pPr marL="0" indent="0">
              <a:lnSpc>
                <a:spcPts val="2300"/>
              </a:lnSpc>
              <a:buNone/>
              <a:defRPr/>
            </a:pPr>
            <a:endParaRPr lang="en-US" b="1" dirty="0" smtClean="0"/>
          </a:p>
          <a:p>
            <a:pPr>
              <a:lnSpc>
                <a:spcPts val="2300"/>
              </a:lnSpc>
              <a:defRPr/>
            </a:pPr>
            <a:r>
              <a:rPr lang="en-US" sz="2400" b="1" dirty="0" smtClean="0"/>
              <a:t>About half of these restrictions are statutes and the other half are agency rules.</a:t>
            </a:r>
            <a:endParaRPr lang="en-US" b="1" dirty="0"/>
          </a:p>
          <a:p>
            <a:pPr>
              <a:lnSpc>
                <a:spcPts val="2300"/>
              </a:lnSpc>
              <a:defRPr/>
            </a:pPr>
            <a:endParaRPr lang="en-US" sz="2400" b="1" dirty="0" smtClean="0"/>
          </a:p>
          <a:p>
            <a:pPr>
              <a:lnSpc>
                <a:spcPts val="2300"/>
              </a:lnSpc>
              <a:defRPr/>
            </a:pPr>
            <a:r>
              <a:rPr lang="en-US" b="1" dirty="0" smtClean="0"/>
              <a:t>Licensed occupations are not limited to those of high professionalism, fiduciary duty, or responsibility: Texas also licenses 34 low-income occupations.</a:t>
            </a:r>
            <a:endParaRPr lang="en-US" sz="2400" b="1" dirty="0" smtClean="0"/>
          </a:p>
        </p:txBody>
      </p:sp>
      <p:pic>
        <p:nvPicPr>
          <p:cNvPr id="4104" name="Picture 8" descr="http://www.fiwy.org/prisoner-re-entry.gif"/>
          <p:cNvPicPr>
            <a:picLocks noChangeAspect="1" noChangeArrowheads="1"/>
          </p:cNvPicPr>
          <p:nvPr/>
        </p:nvPicPr>
        <p:blipFill>
          <a:blip r:embed="rId2" cstate="print"/>
          <a:srcRect/>
          <a:stretch>
            <a:fillRect/>
          </a:stretch>
        </p:blipFill>
        <p:spPr bwMode="auto">
          <a:xfrm>
            <a:off x="6689834" y="2362200"/>
            <a:ext cx="2237873" cy="23622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65879"/>
            <a:ext cx="6781800" cy="908614"/>
          </a:xfrm>
        </p:spPr>
        <p:txBody>
          <a:bodyPr/>
          <a:lstStyle/>
          <a:p>
            <a:r>
              <a:rPr lang="en-US" b="1" dirty="0" smtClean="0"/>
              <a:t>Why It Matters</a:t>
            </a:r>
            <a:endParaRPr lang="en-US" b="1" dirty="0"/>
          </a:p>
        </p:txBody>
      </p:sp>
      <p:sp>
        <p:nvSpPr>
          <p:cNvPr id="3" name="Content Placeholder 2"/>
          <p:cNvSpPr>
            <a:spLocks noGrp="1"/>
          </p:cNvSpPr>
          <p:nvPr>
            <p:ph idx="1"/>
          </p:nvPr>
        </p:nvSpPr>
        <p:spPr>
          <a:xfrm>
            <a:off x="457200" y="2209800"/>
            <a:ext cx="8229600" cy="3886200"/>
          </a:xfrm>
        </p:spPr>
        <p:txBody>
          <a:bodyPr>
            <a:normAutofit fontScale="92500" lnSpcReduction="20000"/>
          </a:bodyPr>
          <a:lstStyle/>
          <a:p>
            <a:r>
              <a:rPr lang="en-US" b="1" dirty="0" smtClean="0"/>
              <a:t>There are at least 2 million ex-offenders in Texas.  Between 15 to 20 percent of Texas men are in prison, on probation, on parole, or have a warrant for their arrest.</a:t>
            </a:r>
          </a:p>
          <a:p>
            <a:pPr lvl="1"/>
            <a:r>
              <a:rPr lang="en-US" b="1" dirty="0" smtClean="0"/>
              <a:t>70,000 were released from prison in 2011 alone.</a:t>
            </a:r>
          </a:p>
          <a:p>
            <a:r>
              <a:rPr lang="en-US" b="1" dirty="0" smtClean="0"/>
              <a:t>Ex-offenders who are employed are three times less likely to re-offend</a:t>
            </a:r>
          </a:p>
          <a:p>
            <a:pPr lvl="1"/>
            <a:r>
              <a:rPr lang="en-US" b="1" dirty="0" smtClean="0"/>
              <a:t>Employment is often required for parole; it is also highly correlated with stable housing, positive relationships, and desistance.</a:t>
            </a:r>
          </a:p>
          <a:p>
            <a:r>
              <a:rPr lang="en-US" b="1" dirty="0" smtClean="0"/>
              <a:t>Texas ex-offenders owe billions in child support and restitution.</a:t>
            </a:r>
          </a:p>
          <a:p>
            <a:r>
              <a:rPr lang="en-US" b="1" dirty="0" smtClean="0"/>
              <a:t>It’s estimated that TDLR rejected 1,200 applicants between 2008 and 2011 based on their criminal histories</a:t>
            </a:r>
          </a:p>
          <a:p>
            <a:pPr lvl="1"/>
            <a:r>
              <a:rPr lang="en-US" b="1" dirty="0" smtClean="0"/>
              <a:t>DPS, which licenses security guards and locksmiths, rejected 6,500 in that time period.</a:t>
            </a:r>
            <a:endParaRPr lang="en-US" b="1" dirty="0"/>
          </a:p>
        </p:txBody>
      </p:sp>
      <p:pic>
        <p:nvPicPr>
          <p:cNvPr id="41988" name="Picture 4" descr="http://webinstituteforteachers.org/~bobfinn/2003/prison_hands_through_bars.jpg"/>
          <p:cNvPicPr>
            <a:picLocks noChangeAspect="1" noChangeArrowheads="1"/>
          </p:cNvPicPr>
          <p:nvPr/>
        </p:nvPicPr>
        <p:blipFill>
          <a:blip r:embed="rId2" cstate="print"/>
          <a:srcRect/>
          <a:stretch>
            <a:fillRect/>
          </a:stretch>
        </p:blipFill>
        <p:spPr bwMode="auto">
          <a:xfrm>
            <a:off x="6096000" y="228600"/>
            <a:ext cx="2590800" cy="1383172"/>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04800"/>
            <a:ext cx="7162800" cy="1112838"/>
          </a:xfrm>
        </p:spPr>
        <p:txBody>
          <a:bodyPr/>
          <a:lstStyle/>
          <a:p>
            <a:r>
              <a:rPr lang="en-US" b="1" dirty="0" smtClean="0"/>
              <a:t>Basic Texas Law</a:t>
            </a:r>
            <a:endParaRPr lang="en-US" b="1" dirty="0"/>
          </a:p>
        </p:txBody>
      </p:sp>
      <p:sp>
        <p:nvSpPr>
          <p:cNvPr id="3" name="Content Placeholder 2"/>
          <p:cNvSpPr>
            <a:spLocks noGrp="1"/>
          </p:cNvSpPr>
          <p:nvPr>
            <p:ph idx="1"/>
          </p:nvPr>
        </p:nvSpPr>
        <p:spPr>
          <a:xfrm>
            <a:off x="457200" y="1828800"/>
            <a:ext cx="8229600" cy="4724400"/>
          </a:xfrm>
        </p:spPr>
        <p:txBody>
          <a:bodyPr>
            <a:normAutofit fontScale="85000" lnSpcReduction="20000"/>
          </a:bodyPr>
          <a:lstStyle/>
          <a:p>
            <a:r>
              <a:rPr lang="en-US" sz="2800" b="1" dirty="0" smtClean="0"/>
              <a:t>The Texas Occupations Code Section 53.021 provides that a licensing authority may suspend or revoke a license or disqualify a person from receiving a license upon conviction for,</a:t>
            </a:r>
            <a:endParaRPr lang="en-US" sz="2800" b="1" dirty="0"/>
          </a:p>
          <a:p>
            <a:pPr lvl="1"/>
            <a:r>
              <a:rPr lang="en-US" sz="2000" b="1" dirty="0"/>
              <a:t>(1)  an offense that </a:t>
            </a:r>
            <a:r>
              <a:rPr lang="en-US" sz="2000" b="1" u="sng" dirty="0"/>
              <a:t>directly relates </a:t>
            </a:r>
            <a:r>
              <a:rPr lang="en-US" sz="2000" b="1" dirty="0"/>
              <a:t>to the duties and responsibilities of the licensed occupation;</a:t>
            </a:r>
          </a:p>
          <a:p>
            <a:pPr lvl="1"/>
            <a:r>
              <a:rPr lang="en-US" sz="2000" b="1" dirty="0"/>
              <a:t>(2)  an offense that does not directly relate to the duties and responsibilities of the licensed occupation and that was committed less than </a:t>
            </a:r>
            <a:r>
              <a:rPr lang="en-US" sz="2000" b="1" u="sng" dirty="0"/>
              <a:t>five years </a:t>
            </a:r>
            <a:r>
              <a:rPr lang="en-US" sz="2000" b="1" dirty="0"/>
              <a:t>before the date the person applies for the license;</a:t>
            </a:r>
          </a:p>
          <a:p>
            <a:pPr lvl="1"/>
            <a:r>
              <a:rPr lang="en-US" sz="2000" b="1" dirty="0"/>
              <a:t>(3)  an offense listed in </a:t>
            </a:r>
            <a:r>
              <a:rPr lang="en-US" sz="2000" b="1" u="sng" dirty="0"/>
              <a:t>Section 3g</a:t>
            </a:r>
            <a:r>
              <a:rPr lang="en-US" sz="2000" b="1" dirty="0"/>
              <a:t>, Article 42.12, Code of Criminal </a:t>
            </a:r>
            <a:r>
              <a:rPr lang="en-US" sz="2000" b="1" dirty="0" smtClean="0"/>
              <a:t>Procedure; </a:t>
            </a:r>
            <a:r>
              <a:rPr lang="en-US" sz="2000" b="1" dirty="0"/>
              <a:t>or</a:t>
            </a:r>
          </a:p>
          <a:p>
            <a:pPr lvl="1"/>
            <a:r>
              <a:rPr lang="en-US" sz="2000" b="1" dirty="0"/>
              <a:t>(4)  a </a:t>
            </a:r>
            <a:r>
              <a:rPr lang="en-US" sz="2000" b="1" u="sng" dirty="0"/>
              <a:t>sexually violent offense</a:t>
            </a:r>
            <a:r>
              <a:rPr lang="en-US" sz="2000" b="1" dirty="0"/>
              <a:t>, as defined by Article 62.001, Code of Criminal Procedure</a:t>
            </a:r>
            <a:r>
              <a:rPr lang="en-US" sz="2000" b="1" dirty="0" smtClean="0"/>
              <a:t>.“</a:t>
            </a:r>
            <a:endParaRPr lang="en-US" sz="2000" b="1" dirty="0"/>
          </a:p>
          <a:p>
            <a:r>
              <a:rPr lang="en-US" sz="2600" b="1" dirty="0" smtClean="0"/>
              <a:t>This was the result of 2009 legislation; previously, licensing authorities could restrict licensure based on any felony or misdemeanor that related to the profession.</a:t>
            </a:r>
            <a:endParaRPr lang="en-US" sz="2600" b="1" dirty="0"/>
          </a:p>
        </p:txBody>
      </p:sp>
      <p:pic>
        <p:nvPicPr>
          <p:cNvPr id="44036" name="Picture 4" descr="http://www.austin-texas-lawyers-attorneys-directory.com/images/q21q23v4%5B1%5D.gif"/>
          <p:cNvPicPr>
            <a:picLocks noChangeAspect="1" noChangeArrowheads="1"/>
          </p:cNvPicPr>
          <p:nvPr/>
        </p:nvPicPr>
        <p:blipFill>
          <a:blip r:embed="rId2" cstate="print"/>
          <a:srcRect/>
          <a:stretch>
            <a:fillRect/>
          </a:stretch>
        </p:blipFill>
        <p:spPr bwMode="auto">
          <a:xfrm>
            <a:off x="34159" y="182121"/>
            <a:ext cx="2362200" cy="1570479"/>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a:t>
            </a:r>
            <a:endParaRPr lang="en-US" dirty="0"/>
          </a:p>
        </p:txBody>
      </p:sp>
      <p:sp>
        <p:nvSpPr>
          <p:cNvPr id="3" name="Content Placeholder 2"/>
          <p:cNvSpPr>
            <a:spLocks noGrp="1"/>
          </p:cNvSpPr>
          <p:nvPr>
            <p:ph idx="1"/>
          </p:nvPr>
        </p:nvSpPr>
        <p:spPr/>
        <p:txBody>
          <a:bodyPr/>
          <a:lstStyle/>
          <a:p>
            <a:r>
              <a:rPr lang="en-US" b="1" dirty="0" smtClean="0"/>
              <a:t>Texas Occupations Code Section 53.021(e): the prior limitations do “not apply if the person is an applicant for or the holder of a license that authorizes the person to provide: (1) law enforcement or public health, education, or safety services; or (2) financial services in an industry regulated by a person listed in Section 411.081(</a:t>
            </a:r>
            <a:r>
              <a:rPr lang="en-US" b="1" dirty="0" err="1" smtClean="0"/>
              <a:t>i</a:t>
            </a:r>
            <a:r>
              <a:rPr lang="en-US" b="1" dirty="0" smtClean="0"/>
              <a:t>)(19), Government Code.”</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Convictions do not include…</a:t>
            </a:r>
            <a:endParaRPr lang="en-US" dirty="0"/>
          </a:p>
        </p:txBody>
      </p:sp>
      <p:sp>
        <p:nvSpPr>
          <p:cNvPr id="3" name="Content Placeholder 2"/>
          <p:cNvSpPr>
            <a:spLocks noGrp="1"/>
          </p:cNvSpPr>
          <p:nvPr>
            <p:ph idx="1"/>
          </p:nvPr>
        </p:nvSpPr>
        <p:spPr/>
        <p:txBody>
          <a:bodyPr/>
          <a:lstStyle/>
          <a:p>
            <a:r>
              <a:rPr lang="en-US" b="1" dirty="0" smtClean="0"/>
              <a:t>A plea of nolo contendere</a:t>
            </a:r>
          </a:p>
          <a:p>
            <a:r>
              <a:rPr lang="en-US" b="1" dirty="0" smtClean="0"/>
              <a:t>Deferred adjudication (provided charges were dismissed following supervision)</a:t>
            </a:r>
          </a:p>
          <a:p>
            <a:pPr marL="0" indent="0">
              <a:buNone/>
            </a:pPr>
            <a:r>
              <a:rPr lang="en-US" sz="2800" b="1" dirty="0" smtClean="0">
                <a:solidFill>
                  <a:schemeClr val="tx2"/>
                </a:solidFill>
              </a:rPr>
              <a:t>UNLESS</a:t>
            </a:r>
          </a:p>
          <a:p>
            <a:r>
              <a:rPr lang="en-US" sz="2000" b="1" dirty="0" smtClean="0"/>
              <a:t>After a consideration of various factors, the licensing authority determines that,</a:t>
            </a:r>
          </a:p>
          <a:p>
            <a:pPr lvl="1"/>
            <a:r>
              <a:rPr lang="en-US" sz="2000" b="1" dirty="0" smtClean="0"/>
              <a:t>the </a:t>
            </a:r>
            <a:r>
              <a:rPr lang="en-US" sz="2000" b="1" dirty="0"/>
              <a:t>person may pose a continued threat to public safety; </a:t>
            </a:r>
            <a:r>
              <a:rPr lang="en-US" sz="2000" b="1" dirty="0" smtClean="0"/>
              <a:t>or</a:t>
            </a:r>
          </a:p>
          <a:p>
            <a:pPr lvl="1"/>
            <a:r>
              <a:rPr lang="en-US" sz="2000" b="1" dirty="0" smtClean="0"/>
              <a:t>employment </a:t>
            </a:r>
            <a:r>
              <a:rPr lang="en-US" sz="2000" b="1" dirty="0"/>
              <a:t>of the person in the licensed occupation would create a situation in which the person has an opportunity to repeat the prohibited conduct.</a:t>
            </a:r>
          </a:p>
        </p:txBody>
      </p:sp>
    </p:spTree>
    <p:extLst>
      <p:ext uri="{BB962C8B-B14F-4D97-AF65-F5344CB8AC3E}">
        <p14:creationId xmlns:p14="http://schemas.microsoft.com/office/powerpoint/2010/main" val="1746199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“Directly Relates”</a:t>
            </a:r>
            <a:endParaRPr lang="en-US" dirty="0"/>
          </a:p>
        </p:txBody>
      </p:sp>
      <p:sp>
        <p:nvSpPr>
          <p:cNvPr id="3" name="Content Placeholder 2"/>
          <p:cNvSpPr>
            <a:spLocks noGrp="1"/>
          </p:cNvSpPr>
          <p:nvPr>
            <p:ph idx="1"/>
          </p:nvPr>
        </p:nvSpPr>
        <p:spPr/>
        <p:txBody>
          <a:bodyPr>
            <a:normAutofit lnSpcReduction="10000"/>
          </a:bodyPr>
          <a:lstStyle/>
          <a:p>
            <a:r>
              <a:rPr lang="en-US" b="1" dirty="0" smtClean="0"/>
              <a:t>the </a:t>
            </a:r>
            <a:r>
              <a:rPr lang="en-US" b="1" dirty="0"/>
              <a:t>nature and seriousness of the </a:t>
            </a:r>
            <a:r>
              <a:rPr lang="en-US" b="1" dirty="0" smtClean="0"/>
              <a:t>crime</a:t>
            </a:r>
          </a:p>
          <a:p>
            <a:r>
              <a:rPr lang="en-US" b="1" dirty="0" smtClean="0"/>
              <a:t>the </a:t>
            </a:r>
            <a:r>
              <a:rPr lang="en-US" b="1" dirty="0"/>
              <a:t>relationship of the crime to the purposes for requiring a license to engage in the </a:t>
            </a:r>
            <a:r>
              <a:rPr lang="en-US" b="1" dirty="0" smtClean="0"/>
              <a:t>occupation</a:t>
            </a:r>
          </a:p>
          <a:p>
            <a:r>
              <a:rPr lang="en-US" b="1" dirty="0" smtClean="0"/>
              <a:t>the </a:t>
            </a:r>
            <a:r>
              <a:rPr lang="en-US" b="1" dirty="0"/>
              <a:t>extent to which a license might offer an opportunity to engage in further criminal activity of the same type as that in which the person previously had been involved;  </a:t>
            </a:r>
            <a:r>
              <a:rPr lang="en-US" b="1" dirty="0" smtClean="0"/>
              <a:t>and</a:t>
            </a:r>
          </a:p>
          <a:p>
            <a:r>
              <a:rPr lang="en-US" b="1" dirty="0" smtClean="0"/>
              <a:t>the </a:t>
            </a:r>
            <a:r>
              <a:rPr lang="en-US" b="1" dirty="0"/>
              <a:t>relationship of the crime to the ability, capacity, or fitness required to perform the duties and discharge the responsibilities of the licensed occupation</a:t>
            </a:r>
            <a:r>
              <a:rPr lang="en-US" b="1" dirty="0" smtClean="0"/>
              <a:t>.</a:t>
            </a:r>
          </a:p>
          <a:p>
            <a:pPr lvl="1"/>
            <a:r>
              <a:rPr lang="en-US" b="1" cap="small" dirty="0" smtClean="0"/>
              <a:t>Tex Occ. Code </a:t>
            </a:r>
            <a:r>
              <a:rPr lang="en-US" b="1" dirty="0" smtClean="0"/>
              <a:t>53.022</a:t>
            </a:r>
            <a:endParaRPr lang="en-US" b="1" dirty="0"/>
          </a:p>
        </p:txBody>
      </p:sp>
    </p:spTree>
    <p:extLst>
      <p:ext uri="{BB962C8B-B14F-4D97-AF65-F5344CB8AC3E}">
        <p14:creationId xmlns:p14="http://schemas.microsoft.com/office/powerpoint/2010/main" val="1419267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“Fitness to perform”</a:t>
            </a:r>
            <a:endParaRPr lang="en-US" dirty="0"/>
          </a:p>
        </p:txBody>
      </p:sp>
      <p:sp>
        <p:nvSpPr>
          <p:cNvPr id="3" name="Content Placeholder 2"/>
          <p:cNvSpPr>
            <a:spLocks noGrp="1"/>
          </p:cNvSpPr>
          <p:nvPr>
            <p:ph idx="1"/>
          </p:nvPr>
        </p:nvSpPr>
        <p:spPr/>
        <p:txBody>
          <a:bodyPr>
            <a:normAutofit fontScale="92500"/>
          </a:bodyPr>
          <a:lstStyle/>
          <a:p>
            <a:r>
              <a:rPr lang="en-US" b="1" dirty="0" smtClean="0"/>
              <a:t>the </a:t>
            </a:r>
            <a:r>
              <a:rPr lang="en-US" b="1" dirty="0"/>
              <a:t>extent and nature of the person's past criminal activity;</a:t>
            </a:r>
          </a:p>
          <a:p>
            <a:r>
              <a:rPr lang="en-US" b="1" dirty="0" smtClean="0"/>
              <a:t>the </a:t>
            </a:r>
            <a:r>
              <a:rPr lang="en-US" b="1" dirty="0"/>
              <a:t>age of the person when the crime was committed;</a:t>
            </a:r>
          </a:p>
          <a:p>
            <a:r>
              <a:rPr lang="en-US" b="1" dirty="0" smtClean="0"/>
              <a:t>the </a:t>
            </a:r>
            <a:r>
              <a:rPr lang="en-US" b="1" dirty="0"/>
              <a:t>amount of time that has elapsed since the person's last criminal activity;</a:t>
            </a:r>
          </a:p>
          <a:p>
            <a:r>
              <a:rPr lang="en-US" b="1" dirty="0" smtClean="0"/>
              <a:t>the </a:t>
            </a:r>
            <a:r>
              <a:rPr lang="en-US" b="1" dirty="0"/>
              <a:t>conduct and work activity of the person before and after the criminal activity;</a:t>
            </a:r>
          </a:p>
          <a:p>
            <a:r>
              <a:rPr lang="en-US" b="1" dirty="0" smtClean="0"/>
              <a:t>evidence </a:t>
            </a:r>
            <a:r>
              <a:rPr lang="en-US" b="1" dirty="0"/>
              <a:t>of the person's rehabilitation or rehabilitative effort while incarcerated or after release; and</a:t>
            </a:r>
          </a:p>
          <a:p>
            <a:r>
              <a:rPr lang="en-US" b="1" dirty="0" smtClean="0"/>
              <a:t>other </a:t>
            </a:r>
            <a:r>
              <a:rPr lang="en-US" b="1" dirty="0"/>
              <a:t>evidence of the person's fitness, including letters of </a:t>
            </a:r>
            <a:r>
              <a:rPr lang="en-US" b="1" dirty="0" smtClean="0"/>
              <a:t>recommendation</a:t>
            </a:r>
          </a:p>
          <a:p>
            <a:pPr lvl="1"/>
            <a:r>
              <a:rPr lang="en-US" b="1" cap="small" dirty="0" smtClean="0"/>
              <a:t>Tex. Occ. Code </a:t>
            </a:r>
            <a:r>
              <a:rPr lang="en-US" b="1" dirty="0" smtClean="0"/>
              <a:t>53.023(a)</a:t>
            </a:r>
            <a:endParaRPr lang="en-US" b="1" dirty="0"/>
          </a:p>
        </p:txBody>
      </p:sp>
    </p:spTree>
    <p:extLst>
      <p:ext uri="{BB962C8B-B14F-4D97-AF65-F5344CB8AC3E}">
        <p14:creationId xmlns:p14="http://schemas.microsoft.com/office/powerpoint/2010/main" val="4087698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Proof</a:t>
            </a:r>
            <a:endParaRPr lang="en-US" dirty="0"/>
          </a:p>
        </p:txBody>
      </p:sp>
      <p:sp>
        <p:nvSpPr>
          <p:cNvPr id="3" name="Content Placeholder 2"/>
          <p:cNvSpPr>
            <a:spLocks noGrp="1"/>
          </p:cNvSpPr>
          <p:nvPr>
            <p:ph idx="1"/>
          </p:nvPr>
        </p:nvSpPr>
        <p:spPr/>
        <p:txBody>
          <a:bodyPr/>
          <a:lstStyle/>
          <a:p>
            <a:r>
              <a:rPr lang="en-US" b="1" dirty="0" smtClean="0"/>
              <a:t>To show one’s fitness to perform and ability to discharge the responsibilities of the profession, the applicant shall provide proof that,</a:t>
            </a:r>
          </a:p>
          <a:p>
            <a:pPr lvl="1"/>
            <a:r>
              <a:rPr lang="en-US" b="1" dirty="0" smtClean="0"/>
              <a:t>maintained </a:t>
            </a:r>
            <a:r>
              <a:rPr lang="en-US" b="1" dirty="0"/>
              <a:t>a record of steady </a:t>
            </a:r>
            <a:r>
              <a:rPr lang="en-US" b="1" dirty="0" smtClean="0"/>
              <a:t>employment;</a:t>
            </a:r>
          </a:p>
          <a:p>
            <a:pPr lvl="1"/>
            <a:r>
              <a:rPr lang="en-US" b="1" dirty="0" smtClean="0"/>
              <a:t>supported </a:t>
            </a:r>
            <a:r>
              <a:rPr lang="en-US" b="1" dirty="0"/>
              <a:t>the applicant's </a:t>
            </a:r>
            <a:r>
              <a:rPr lang="en-US" b="1" dirty="0" smtClean="0"/>
              <a:t>dependents;</a:t>
            </a:r>
          </a:p>
          <a:p>
            <a:pPr lvl="1"/>
            <a:r>
              <a:rPr lang="en-US" b="1" dirty="0" smtClean="0"/>
              <a:t>maintained </a:t>
            </a:r>
            <a:r>
              <a:rPr lang="en-US" b="1" dirty="0"/>
              <a:t>a record of good conduct; </a:t>
            </a:r>
            <a:r>
              <a:rPr lang="en-US" b="1" dirty="0" smtClean="0"/>
              <a:t>and</a:t>
            </a:r>
          </a:p>
          <a:p>
            <a:pPr lvl="1"/>
            <a:r>
              <a:rPr lang="en-US" b="1" dirty="0" smtClean="0"/>
              <a:t>paid </a:t>
            </a:r>
            <a:r>
              <a:rPr lang="en-US" b="1" dirty="0"/>
              <a:t>all outstanding court costs, supervision fees, fines, and restitution ordered in any criminal case in which the applicant has been </a:t>
            </a:r>
            <a:r>
              <a:rPr lang="en-US" b="1" dirty="0" smtClean="0"/>
              <a:t>convicted</a:t>
            </a:r>
          </a:p>
          <a:p>
            <a:r>
              <a:rPr lang="en-US" b="1" cap="small" dirty="0" smtClean="0"/>
              <a:t>Tex. Occ. Code </a:t>
            </a:r>
            <a:r>
              <a:rPr lang="en-US" b="1" dirty="0" smtClean="0"/>
              <a:t>53.023(c)</a:t>
            </a:r>
            <a:endParaRPr lang="en-US" b="1" dirty="0"/>
          </a:p>
          <a:p>
            <a:endParaRPr lang="en-US" dirty="0" smtClean="0"/>
          </a:p>
        </p:txBody>
      </p:sp>
    </p:spTree>
    <p:extLst>
      <p:ext uri="{BB962C8B-B14F-4D97-AF65-F5344CB8AC3E}">
        <p14:creationId xmlns:p14="http://schemas.microsoft.com/office/powerpoint/2010/main" val="13691002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1451</TotalTime>
  <Words>1770</Words>
  <Application>Microsoft Office PowerPoint</Application>
  <PresentationFormat>On-screen Show (4:3)</PresentationFormat>
  <Paragraphs>118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Executive</vt:lpstr>
      <vt:lpstr>                                                                                                 Locked Out of Their Livelihoods: Criminal Convictions and Occupational Licensing in Texas  Jeanette Moll, Esq. Policy Analyst, Center for Effective Justice Texas Public Policy Foundation www.texaspolicy.com  </vt:lpstr>
      <vt:lpstr>Introduction</vt:lpstr>
      <vt:lpstr>Why It Matters</vt:lpstr>
      <vt:lpstr>Basic Texas Law</vt:lpstr>
      <vt:lpstr>Except!</vt:lpstr>
      <vt:lpstr>Convictions do not include…</vt:lpstr>
      <vt:lpstr>“Directly Relates”</vt:lpstr>
      <vt:lpstr>“Fitness to perform”</vt:lpstr>
      <vt:lpstr>Additional Proof</vt:lpstr>
      <vt:lpstr>Provisional/Probationary Licenses</vt:lpstr>
      <vt:lpstr>Declaratory Order Procedure</vt:lpstr>
      <vt:lpstr>Notice and Review</vt:lpstr>
      <vt:lpstr>Examples of Texas Barriers</vt:lpstr>
      <vt:lpstr>Over-inclusive?</vt:lpstr>
      <vt:lpstr>Legal Procedures</vt:lpstr>
      <vt:lpstr>National Trends</vt:lpstr>
      <vt:lpstr>82nd Legislature Activity</vt:lpstr>
      <vt:lpstr>Conclusions &amp; Recommendations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Bar Presentation  Marc Levin Texas Public Policy Foundation Center for Effective Justice www.texaspolicy.com</dc:title>
  <dc:creator>Marc Levin</dc:creator>
  <cp:lastModifiedBy>Jordan Brownwood</cp:lastModifiedBy>
  <cp:revision>83</cp:revision>
  <dcterms:created xsi:type="dcterms:W3CDTF">2006-06-23T19:29:20Z</dcterms:created>
  <dcterms:modified xsi:type="dcterms:W3CDTF">2012-10-03T19:26:50Z</dcterms:modified>
</cp:coreProperties>
</file>