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8" r:id="rId5"/>
    <p:sldId id="260" r:id="rId6"/>
    <p:sldId id="261" r:id="rId7"/>
    <p:sldId id="275" r:id="rId8"/>
    <p:sldId id="262" r:id="rId9"/>
    <p:sldId id="274" r:id="rId10"/>
    <p:sldId id="269" r:id="rId11"/>
    <p:sldId id="270" r:id="rId12"/>
    <p:sldId id="271" r:id="rId13"/>
    <p:sldId id="263" r:id="rId14"/>
    <p:sldId id="276" r:id="rId15"/>
    <p:sldId id="264" r:id="rId16"/>
    <p:sldId id="277" r:id="rId17"/>
    <p:sldId id="265" r:id="rId18"/>
    <p:sldId id="266" r:id="rId19"/>
    <p:sldId id="272" r:id="rId20"/>
    <p:sldId id="267" r:id="rId21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Intern11\Local%20Settings\Temporary%20Internet%20Files\Content.Outlook\YYA8AAT1\haywardTrends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9.2195732477884706E-2"/>
          <c:y val="3.0227239741764375E-2"/>
          <c:w val="0.89158948408925742"/>
          <c:h val="0.94686617969238007"/>
        </c:manualLayout>
      </c:layout>
      <c:lineChart>
        <c:grouping val="standard"/>
        <c:ser>
          <c:idx val="0"/>
          <c:order val="0"/>
          <c:tx>
            <c:strRef>
              <c:f>Sheet1!$A$25</c:f>
              <c:strCache>
                <c:ptCount val="1"/>
                <c:pt idx="0">
                  <c:v>% of Population on Welfare</c:v>
                </c:pt>
              </c:strCache>
            </c:strRef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pPr>
              <a:gradFill rotWithShape="0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>
                <a:solidFill>
                  <a:srgbClr val="666699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Sheet1!$N$10:$N$18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2007</c:v>
                </c:pt>
              </c:numCache>
            </c:numRef>
          </c:cat>
          <c:val>
            <c:numRef>
              <c:f>Sheet1!$O$10:$O$18</c:f>
              <c:numCache>
                <c:formatCode>0.0%</c:formatCode>
                <c:ptCount val="9"/>
                <c:pt idx="0">
                  <c:v>0</c:v>
                </c:pt>
                <c:pt idx="1">
                  <c:v>0.2682926829268294</c:v>
                </c:pt>
                <c:pt idx="2">
                  <c:v>0.1463414634146343</c:v>
                </c:pt>
                <c:pt idx="3">
                  <c:v>9.7560975609756226E-2</c:v>
                </c:pt>
                <c:pt idx="4">
                  <c:v>0.12195121951219512</c:v>
                </c:pt>
                <c:pt idx="5">
                  <c:v>0.2682926829268294</c:v>
                </c:pt>
                <c:pt idx="6">
                  <c:v>-0.48780487804878048</c:v>
                </c:pt>
                <c:pt idx="7">
                  <c:v>-0.39024390243902435</c:v>
                </c:pt>
                <c:pt idx="8">
                  <c:v>-0.48780487804878048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Crime Rate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Sheet1!$N$10:$N$18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2007</c:v>
                </c:pt>
              </c:numCache>
            </c:numRef>
          </c:cat>
          <c:val>
            <c:numRef>
              <c:f>Sheet1!$P$10:$P$18</c:f>
              <c:numCache>
                <c:formatCode>0.0%</c:formatCode>
                <c:ptCount val="9"/>
                <c:pt idx="0">
                  <c:v>0</c:v>
                </c:pt>
                <c:pt idx="1">
                  <c:v>0.32556155101016432</c:v>
                </c:pt>
                <c:pt idx="2">
                  <c:v>0.49328648512987844</c:v>
                </c:pt>
                <c:pt idx="3">
                  <c:v>0.30683900112937645</c:v>
                </c:pt>
                <c:pt idx="4">
                  <c:v>0.460735349479232</c:v>
                </c:pt>
                <c:pt idx="5">
                  <c:v>0.32410591040281084</c:v>
                </c:pt>
                <c:pt idx="6">
                  <c:v>7.0849541975153779E-2</c:v>
                </c:pt>
                <c:pt idx="7">
                  <c:v>-2.1458150332538582E-2</c:v>
                </c:pt>
                <c:pt idx="8">
                  <c:v>-6.387250596059732E-2</c:v>
                </c:pt>
              </c:numCache>
            </c:numRef>
          </c:val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Aggregate Emissions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>
                <a:solidFill>
                  <a:srgbClr val="99CC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numRef>
              <c:f>Sheet1!$N$10:$N$18</c:f>
              <c:numCache>
                <c:formatCode>General</c:formatCode>
                <c:ptCount val="9"/>
                <c:pt idx="0">
                  <c:v>1970</c:v>
                </c:pt>
                <c:pt idx="1">
                  <c:v>1975</c:v>
                </c:pt>
                <c:pt idx="2">
                  <c:v>1980</c:v>
                </c:pt>
                <c:pt idx="3">
                  <c:v>1985</c:v>
                </c:pt>
                <c:pt idx="4">
                  <c:v>1990</c:v>
                </c:pt>
                <c:pt idx="5">
                  <c:v>1995</c:v>
                </c:pt>
                <c:pt idx="6">
                  <c:v>2000</c:v>
                </c:pt>
                <c:pt idx="7">
                  <c:v>2005</c:v>
                </c:pt>
                <c:pt idx="8">
                  <c:v>2007</c:v>
                </c:pt>
              </c:numCache>
            </c:numRef>
          </c:cat>
          <c:val>
            <c:numRef>
              <c:f>Sheet1!$Q$10:$Q$18</c:f>
              <c:numCache>
                <c:formatCode>0.0%</c:formatCode>
                <c:ptCount val="9"/>
                <c:pt idx="0">
                  <c:v>0</c:v>
                </c:pt>
                <c:pt idx="1">
                  <c:v>-9.2314993881827248E-2</c:v>
                </c:pt>
                <c:pt idx="2">
                  <c:v>-0.10718586653666222</c:v>
                </c:pt>
                <c:pt idx="3">
                  <c:v>-4.8748438170940787E-2</c:v>
                </c:pt>
                <c:pt idx="4">
                  <c:v>-0.17784672605114729</c:v>
                </c:pt>
                <c:pt idx="5">
                  <c:v>-0.29547707218798136</c:v>
                </c:pt>
                <c:pt idx="6">
                  <c:v>-0.37402537023823751</c:v>
                </c:pt>
                <c:pt idx="7">
                  <c:v>-0.47152547516732157</c:v>
                </c:pt>
                <c:pt idx="8">
                  <c:v>-0.53533850122524862</c:v>
                </c:pt>
              </c:numCache>
            </c:numRef>
          </c:val>
        </c:ser>
        <c:dLbls/>
        <c:marker val="1"/>
        <c:axId val="64075264"/>
        <c:axId val="64076800"/>
      </c:lineChart>
      <c:catAx>
        <c:axId val="64075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Helv"/>
                <a:ea typeface="Helv"/>
                <a:cs typeface="Helv"/>
              </a:defRPr>
            </a:pPr>
            <a:endParaRPr lang="en-US"/>
          </a:p>
        </c:txPr>
        <c:crossAx val="64076800"/>
        <c:crosses val="autoZero"/>
        <c:auto val="1"/>
        <c:lblAlgn val="ctr"/>
        <c:lblOffset val="100"/>
      </c:catAx>
      <c:valAx>
        <c:axId val="6407680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Helv"/>
                <a:ea typeface="Helv"/>
                <a:cs typeface="Helv"/>
              </a:defRPr>
            </a:pPr>
            <a:endParaRPr lang="en-US"/>
          </a:p>
        </c:txPr>
        <c:crossAx val="640752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3170591523281825"/>
          <c:y val="2.7823278047004685E-2"/>
          <c:w val="0.23418423973362931"/>
          <c:h val="0.36006546644844539"/>
        </c:manualLayout>
      </c:layout>
      <c:spPr>
        <a:solidFill>
          <a:schemeClr val="bg1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Helv"/>
              <a:ea typeface="Helv"/>
              <a:cs typeface="Helv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98FE-2837-4B7C-9F9F-C14F230633A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9CFD9-D6E5-4A44-812C-6E263CB87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6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69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CFD9-D6E5-4A44-812C-6E263CB872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97CD-D6C0-4926-8B47-A485C40611BE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A0BC-9A15-464B-884E-3E5401CDB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The Interdependence of Energy, Economy, and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Richmond, Virginia</a:t>
            </a:r>
            <a:br>
              <a:rPr lang="en-US" sz="2600" b="1" dirty="0" smtClean="0">
                <a:solidFill>
                  <a:schemeClr val="tx1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October 4, 2012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958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US" sz="2400" b="1" dirty="0" smtClean="0"/>
              <a:t>The Governor’s Conference on Energy</a:t>
            </a:r>
            <a:br>
              <a:rPr lang="en-US" sz="2400" b="1" dirty="0" smtClean="0"/>
            </a:br>
            <a:r>
              <a:rPr lang="en-US" sz="2400" b="1" dirty="0" smtClean="0"/>
              <a:t>Governor of the Commonwealth of Virginia Bob McDonnell</a:t>
            </a:r>
            <a:endParaRPr lang="en-US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95400" y="4495800"/>
            <a:ext cx="6629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Kathleen Hartnett White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Distinguished Senior Fellow and Director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Armstrong Center for Energy and the Environment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Texas Public Policy Foundation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omms Intern\Desktop\Page_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3" t="8864" r="2575" b="12832"/>
          <a:stretch/>
        </p:blipFill>
        <p:spPr bwMode="auto">
          <a:xfrm>
            <a:off x="0" y="1143000"/>
            <a:ext cx="8915400" cy="4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Eagle Ford </a:t>
            </a:r>
            <a:r>
              <a:rPr lang="en-US" sz="3200" b="1" dirty="0" smtClean="0"/>
              <a:t>Production</a:t>
            </a:r>
            <a:br>
              <a:rPr lang="en-US" sz="3200" b="1" dirty="0" smtClean="0"/>
            </a:br>
            <a:r>
              <a:rPr lang="en-US" sz="2400" b="1" dirty="0" smtClean="0"/>
              <a:t>Growth 1/2010 – 9/2011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6172200"/>
            <a:ext cx="2020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Source: </a:t>
            </a:r>
            <a:r>
              <a:rPr lang="en-US" sz="1200" dirty="0"/>
              <a:t>HPDI March 21,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9419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1958"/>
            <a:ext cx="8229600" cy="8109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Rig Count and Permits </a:t>
            </a:r>
            <a:endParaRPr lang="en-US" sz="3200" b="1" dirty="0"/>
          </a:p>
        </p:txBody>
      </p:sp>
      <p:pic>
        <p:nvPicPr>
          <p:cNvPr id="4" name="Picture 3" descr="Page_8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000"/>
            <a:ext cx="8619953" cy="5766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460055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Baker Hughes Interactive Rig Count Jan 25, 2012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2873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_7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8" b="9871"/>
          <a:stretch/>
        </p:blipFill>
        <p:spPr>
          <a:xfrm>
            <a:off x="411558" y="0"/>
            <a:ext cx="7970443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185356"/>
            <a:ext cx="937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 </a:t>
            </a:r>
          </a:p>
          <a:p>
            <a:r>
              <a:rPr lang="en-US" sz="1100" b="1" dirty="0"/>
              <a:t>Source:</a:t>
            </a:r>
            <a:r>
              <a:rPr lang="en-US" sz="1100" dirty="0"/>
              <a:t> U.S. Energy Information Administration Based on Data From Various Published Studies. Canada and Mexico Plays From ARI. </a:t>
            </a:r>
            <a:r>
              <a:rPr lang="en-US" sz="1100" dirty="0" smtClean="0"/>
              <a:t>Last </a:t>
            </a:r>
            <a:r>
              <a:rPr lang="en-US" sz="1100" dirty="0"/>
              <a:t>Updated: May 9, 2011</a:t>
            </a:r>
          </a:p>
        </p:txBody>
      </p:sp>
    </p:spTree>
    <p:extLst>
      <p:ext uri="{BB962C8B-B14F-4D97-AF65-F5344CB8AC3E}">
        <p14:creationId xmlns:p14="http://schemas.microsoft.com/office/powerpoint/2010/main" xmlns="" val="6449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Energy Diversity = Energy Resilience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Diverse energy sources competing in the market place – best assurance of affordable, reliable, abundant energy</a:t>
            </a:r>
          </a:p>
          <a:p>
            <a:r>
              <a:rPr lang="en-US" sz="2000" dirty="0" smtClean="0"/>
              <a:t>Coal is an essential mainstay  in  U.S. Energy Portfolio</a:t>
            </a:r>
          </a:p>
          <a:p>
            <a:r>
              <a:rPr lang="en-US" sz="2000" dirty="0" smtClean="0"/>
              <a:t>Low Natural Gas Prices not merely a question of supply</a:t>
            </a:r>
          </a:p>
          <a:p>
            <a:r>
              <a:rPr lang="en-US" sz="2000" dirty="0" smtClean="0"/>
              <a:t>Will they last ? LNG Terminals now plan export instead of import </a:t>
            </a:r>
          </a:p>
          <a:p>
            <a:r>
              <a:rPr lang="en-US" sz="2000" dirty="0" smtClean="0"/>
              <a:t>Natural Gas prices in U.S. now $3mbtu ; India- $15; China- $12</a:t>
            </a:r>
          </a:p>
          <a:p>
            <a:r>
              <a:rPr lang="en-US" sz="2000" dirty="0" smtClean="0"/>
              <a:t>Let renewables find their niche in the energy market place without  </a:t>
            </a:r>
            <a:r>
              <a:rPr lang="en-US" sz="2000" dirty="0" smtClean="0"/>
              <a:t>mandate or subsidy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Renewables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Renewables</a:t>
            </a:r>
            <a:r>
              <a:rPr lang="en-US" sz="2000" dirty="0" smtClean="0"/>
              <a:t> </a:t>
            </a:r>
            <a:r>
              <a:rPr lang="en-US" sz="2000" dirty="0" smtClean="0"/>
              <a:t>not on the cusp of deployment at scale</a:t>
            </a:r>
          </a:p>
          <a:p>
            <a:r>
              <a:rPr lang="en-US" sz="2000" dirty="0" smtClean="0"/>
              <a:t>Inherently less dense, efficient, reliable and are parasitic on reliable generation</a:t>
            </a:r>
          </a:p>
          <a:p>
            <a:r>
              <a:rPr lang="en-US" sz="2000" dirty="0" smtClean="0"/>
              <a:t>Texas has over 10,000 MW installed wind capacity; 3000 miles of new line.</a:t>
            </a:r>
          </a:p>
          <a:p>
            <a:r>
              <a:rPr lang="en-US" sz="2000" dirty="0" smtClean="0"/>
              <a:t>Wind generators increasingly selling negatively but still profitable w/ generous PTC</a:t>
            </a:r>
          </a:p>
          <a:p>
            <a:r>
              <a:rPr lang="en-US" sz="2000" dirty="0" smtClean="0"/>
              <a:t>Negative Pricing confounds the entire electric market</a:t>
            </a:r>
          </a:p>
          <a:p>
            <a:r>
              <a:rPr lang="en-US" sz="2000" dirty="0" smtClean="0"/>
              <a:t>See “Negative Electric Prices and the  Production Tax Credit “ Northbridge Group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Regulatory Challenge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Dizzying pace and volume of production merit increased regulatory oversight</a:t>
            </a:r>
          </a:p>
          <a:p>
            <a:r>
              <a:rPr lang="en-US" sz="2000" dirty="0" smtClean="0"/>
              <a:t>Crucial that existing state and regional authority is maintained.</a:t>
            </a:r>
          </a:p>
          <a:p>
            <a:r>
              <a:rPr lang="en-US" sz="2000" dirty="0" smtClean="0"/>
              <a:t>Strategic design, neither over or under regulate, hit the target</a:t>
            </a:r>
          </a:p>
          <a:p>
            <a:r>
              <a:rPr lang="en-US" sz="2000" dirty="0" smtClean="0"/>
              <a:t>Measure cumulative impacts and effectiveness   </a:t>
            </a:r>
          </a:p>
          <a:p>
            <a:r>
              <a:rPr lang="en-US" sz="2000" dirty="0" smtClean="0"/>
              <a:t>States have primary authority under existing law but current EPA  veers toward ‘federalizing </a:t>
            </a:r>
            <a:r>
              <a:rPr lang="en-US" sz="2000" dirty="0" err="1" smtClean="0"/>
              <a:t>fracking</a:t>
            </a:r>
            <a:r>
              <a:rPr lang="en-US" sz="2000" dirty="0" smtClean="0"/>
              <a:t>’ </a:t>
            </a:r>
          </a:p>
          <a:p>
            <a:r>
              <a:rPr lang="en-US" sz="2000" dirty="0" smtClean="0"/>
              <a:t>New EPA NSPS NESHAP adopted August 2012 – unprecedented </a:t>
            </a: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Monitors Trump Models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Spend </a:t>
            </a:r>
            <a:r>
              <a:rPr lang="en-US" sz="2000" dirty="0" smtClean="0"/>
              <a:t>the $$$ and time to inventory risks by measured assessments - not worst case modeled scenarios</a:t>
            </a:r>
          </a:p>
          <a:p>
            <a:r>
              <a:rPr lang="en-US" sz="2000" dirty="0" smtClean="0"/>
              <a:t>EG Texas in the Barnet Shale- physical measurement by ambient monitors and extensive representative air samples</a:t>
            </a:r>
          </a:p>
          <a:p>
            <a:r>
              <a:rPr lang="en-US" sz="2000" dirty="0" smtClean="0"/>
              <a:t>Emissions far less than initially modeled</a:t>
            </a:r>
          </a:p>
          <a:p>
            <a:r>
              <a:rPr lang="en-US" sz="2000" dirty="0" smtClean="0"/>
              <a:t>Barnet Shale wells went from a handful to 14,000 in 3 years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Regulators should act on fact not fear.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One-Size Does Not Fit All - Broad diversity in upstream operations.</a:t>
            </a:r>
            <a:br>
              <a:rPr lang="en-US" sz="2000" dirty="0" smtClean="0"/>
            </a:br>
            <a:r>
              <a:rPr lang="en-US" sz="2000" dirty="0" smtClean="0"/>
              <a:t>Thousands of small independents and only a handful of “majors”</a:t>
            </a:r>
          </a:p>
          <a:p>
            <a:r>
              <a:rPr lang="en-US" sz="2000" dirty="0" smtClean="0"/>
              <a:t>Upstream oil and gas production historically  not a major source of emissions, nor water quality contamination, nor groundwater depletion.</a:t>
            </a:r>
            <a:br>
              <a:rPr lang="en-US" sz="2000" dirty="0" smtClean="0"/>
            </a:br>
            <a:r>
              <a:rPr lang="en-US" sz="2000" dirty="0" smtClean="0"/>
              <a:t>Volume of activity in certain regions calls for greater regulatory scrutiny</a:t>
            </a:r>
          </a:p>
          <a:p>
            <a:r>
              <a:rPr lang="en-US" sz="2000" dirty="0" smtClean="0"/>
              <a:t>New </a:t>
            </a:r>
            <a:r>
              <a:rPr lang="en-US" sz="2000" dirty="0" err="1" smtClean="0"/>
              <a:t>regs</a:t>
            </a:r>
            <a:r>
              <a:rPr lang="en-US" sz="2000" dirty="0" smtClean="0"/>
              <a:t> or greater enforcement of existing </a:t>
            </a:r>
            <a:r>
              <a:rPr lang="en-US" sz="2000" dirty="0" err="1" smtClean="0"/>
              <a:t>regs</a:t>
            </a:r>
            <a:endParaRPr lang="en-US" sz="2000" dirty="0" smtClean="0"/>
          </a:p>
          <a:p>
            <a:r>
              <a:rPr lang="en-US" sz="2000" dirty="0" smtClean="0"/>
              <a:t>Utilize Performance Measures and bright lines</a:t>
            </a:r>
          </a:p>
          <a:p>
            <a:r>
              <a:rPr lang="en-US" sz="2000" dirty="0" smtClean="0"/>
              <a:t>Educate the public</a:t>
            </a:r>
          </a:p>
          <a:p>
            <a:r>
              <a:rPr lang="en-US" sz="2000" dirty="0" smtClean="0"/>
              <a:t>Use Inter-agency efforts to streamline permitting, state oversight  and  compliance</a:t>
            </a:r>
          </a:p>
          <a:p>
            <a:r>
              <a:rPr lang="en-US" sz="2000" dirty="0" smtClean="0"/>
              <a:t>States will provide more environmental protection than federal drivers </a:t>
            </a:r>
            <a:br>
              <a:rPr lang="en-US" sz="2000" dirty="0" smtClean="0"/>
            </a:br>
            <a:r>
              <a:rPr lang="en-US" sz="2000" dirty="0" smtClean="0"/>
              <a:t>Pragmatic, creatively designed regulations </a:t>
            </a:r>
          </a:p>
          <a:p>
            <a:r>
              <a:rPr lang="en-US" sz="2000" dirty="0" smtClean="0"/>
              <a:t>Industry and local communities as partner with the regulator</a:t>
            </a:r>
          </a:p>
          <a:p>
            <a:r>
              <a:rPr lang="en-US" sz="2000" dirty="0" smtClean="0"/>
              <a:t>Aim for the win-win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could we turn down the game-changing energy potential of the U.S.?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National Security-</a:t>
            </a:r>
            <a:r>
              <a:rPr lang="en-US" sz="2000" dirty="0" smtClean="0"/>
              <a:t> eliminate energy dependence on </a:t>
            </a:r>
            <a:r>
              <a:rPr lang="en-US" sz="2000" dirty="0" smtClean="0"/>
              <a:t>hostile </a:t>
            </a:r>
            <a:r>
              <a:rPr lang="en-US" sz="2000" dirty="0" smtClean="0"/>
              <a:t>nations.</a:t>
            </a:r>
          </a:p>
          <a:p>
            <a:r>
              <a:rPr lang="en-US" sz="2000" b="1" dirty="0" smtClean="0"/>
              <a:t>Renaissance of U.S. Manufacturing- </a:t>
            </a:r>
            <a:r>
              <a:rPr lang="en-US" sz="2000" dirty="0" smtClean="0"/>
              <a:t>Already a new steel plant in Ohio to manufacture </a:t>
            </a:r>
            <a:r>
              <a:rPr lang="en-US" sz="2000" dirty="0" err="1" smtClean="0"/>
              <a:t>fracking</a:t>
            </a:r>
            <a:r>
              <a:rPr lang="en-US" sz="2000" dirty="0" smtClean="0"/>
              <a:t> hardware</a:t>
            </a:r>
            <a:br>
              <a:rPr lang="en-US" sz="2000" dirty="0" smtClean="0"/>
            </a:br>
            <a:r>
              <a:rPr lang="en-US" sz="2000" dirty="0" smtClean="0"/>
              <a:t>Philadelphia Shipyard –oil tanker construction</a:t>
            </a:r>
            <a:br>
              <a:rPr lang="en-US" sz="2000" dirty="0" smtClean="0"/>
            </a:br>
            <a:r>
              <a:rPr lang="en-US" sz="2000" dirty="0" smtClean="0"/>
              <a:t>Chemical industries surging with low natural gas prices </a:t>
            </a:r>
          </a:p>
          <a:p>
            <a:r>
              <a:rPr lang="en-US" sz="2000" b="1" dirty="0" smtClean="0"/>
              <a:t>Job creation-</a:t>
            </a:r>
            <a:r>
              <a:rPr lang="en-US" sz="2000" dirty="0" smtClean="0"/>
              <a:t> potential -2-6 million nationwide</a:t>
            </a:r>
          </a:p>
          <a:p>
            <a:r>
              <a:rPr lang="en-US" sz="2000" b="1" dirty="0" smtClean="0"/>
              <a:t>Affordable energy-</a:t>
            </a:r>
            <a:r>
              <a:rPr lang="en-US" sz="2000" dirty="0" smtClean="0"/>
              <a:t> to reverse the trend of sharply rising energy costs</a:t>
            </a:r>
            <a:br>
              <a:rPr lang="en-US" sz="2000" dirty="0" smtClean="0"/>
            </a:br>
            <a:r>
              <a:rPr lang="en-US" sz="2000" dirty="0" smtClean="0"/>
              <a:t>Energy poverty is here and getting worse</a:t>
            </a:r>
            <a:br>
              <a:rPr lang="en-US" sz="2000" dirty="0" smtClean="0"/>
            </a:br>
            <a:r>
              <a:rPr lang="en-US" sz="2000" dirty="0" smtClean="0"/>
              <a:t>Median income families pay 21% of disposable income on energy</a:t>
            </a:r>
            <a:br>
              <a:rPr lang="en-US" sz="2000" dirty="0" smtClean="0"/>
            </a:br>
            <a:r>
              <a:rPr lang="en-US" sz="2000" dirty="0" smtClean="0"/>
              <a:t>Slightly more than for food – together  &lt;42% of income</a:t>
            </a:r>
          </a:p>
          <a:p>
            <a:r>
              <a:rPr lang="en-US" sz="2000" b="1" dirty="0" smtClean="0"/>
              <a:t>State and federal revenues-</a:t>
            </a:r>
            <a:r>
              <a:rPr lang="en-US" sz="2000" dirty="0" smtClean="0"/>
              <a:t> under existing tax rates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Deficit reduction </a:t>
            </a:r>
            <a:r>
              <a:rPr lang="en-US" sz="2000" dirty="0" smtClean="0"/>
              <a:t>– a financially painless means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Comparison of Reduction Crime, Welfare, Pollution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6096000"/>
            <a:ext cx="219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FBI, EPA, HHS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The Relationship: Environment – Energy –Economy 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More fruitfully viewed as mutually beneficial </a:t>
            </a:r>
          </a:p>
          <a:p>
            <a:r>
              <a:rPr lang="en-US" sz="2400" dirty="0" smtClean="0"/>
              <a:t>As </a:t>
            </a:r>
            <a:r>
              <a:rPr lang="en-US" sz="2400" dirty="0" smtClean="0"/>
              <a:t>a policy objective and a historical fact!</a:t>
            </a:r>
          </a:p>
          <a:p>
            <a:r>
              <a:rPr lang="en-US" sz="2400" dirty="0" smtClean="0"/>
              <a:t>A question of Interdependence not a  balance. </a:t>
            </a:r>
          </a:p>
          <a:p>
            <a:r>
              <a:rPr lang="en-US" sz="2400" dirty="0" smtClean="0"/>
              <a:t>The customary approach is “balancing” environmental protection with economic growth or energy production.</a:t>
            </a:r>
          </a:p>
          <a:p>
            <a:r>
              <a:rPr lang="en-US" sz="2400" dirty="0" smtClean="0"/>
              <a:t>The  </a:t>
            </a:r>
            <a:r>
              <a:rPr lang="en-US" sz="2400" dirty="0" smtClean="0"/>
              <a:t>approach  </a:t>
            </a:r>
            <a:r>
              <a:rPr lang="en-US" sz="2400" dirty="0" smtClean="0"/>
              <a:t>typically assumes  inherent  conflict between environmental quality and economic productivity.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Environmental Optimism is Realistic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“On what principle is it that, when we see nothing but improvement behind us, we are  to expect nothing but deterioration before us</a:t>
            </a:r>
            <a:r>
              <a:rPr lang="en-US" sz="2000" dirty="0" smtClean="0"/>
              <a:t>?” -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T. Macaulay, 1830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Human  life-span in the U.S. has increased 70% in the last century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Environmental Protections and Economic Growth --- Inherent Conflict???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Not! Indeed, a remarkable environmental success story but rarely told!</a:t>
            </a:r>
          </a:p>
          <a:p>
            <a:r>
              <a:rPr lang="en-US" sz="2000" dirty="0" smtClean="0"/>
              <a:t>Over the last three decades, industrial emissions of the six criteria pollutants under the CAA reduced by 60%.</a:t>
            </a:r>
          </a:p>
          <a:p>
            <a:r>
              <a:rPr lang="en-US" sz="2000" dirty="0" smtClean="0"/>
              <a:t>While GDP increased 200%.</a:t>
            </a:r>
          </a:p>
          <a:p>
            <a:r>
              <a:rPr lang="en-US" sz="2000" dirty="0" smtClean="0"/>
              <a:t>Emissions from mobile sources  reduced by 90% while VMT increased 165%.</a:t>
            </a:r>
          </a:p>
          <a:p>
            <a:r>
              <a:rPr lang="en-US" sz="2000" dirty="0" smtClean="0"/>
              <a:t>Toxic Emissions reduced 65% since 1990.</a:t>
            </a:r>
          </a:p>
          <a:p>
            <a:r>
              <a:rPr lang="en-US" sz="2000" dirty="0" smtClean="0"/>
              <a:t>New coal-fired power plants – 90-95% less SO2. </a:t>
            </a:r>
          </a:p>
          <a:p>
            <a:r>
              <a:rPr lang="en-US" sz="2000" dirty="0" smtClean="0"/>
              <a:t>1997- 113 urban areas non-attainment for ozone. </a:t>
            </a:r>
          </a:p>
          <a:p>
            <a:r>
              <a:rPr lang="en-US" sz="2000" dirty="0" smtClean="0"/>
              <a:t>2011 – 30 urban areas non-attainment w/ fewer days of NAAQS </a:t>
            </a:r>
            <a:r>
              <a:rPr lang="en-US" sz="2000" dirty="0" err="1" smtClean="0"/>
              <a:t>exceedance</a:t>
            </a:r>
            <a:r>
              <a:rPr lang="en-US" sz="2000" dirty="0" smtClean="0"/>
              <a:t> </a:t>
            </a:r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r>
              <a:rPr lang="en-US" sz="1700" dirty="0" smtClean="0"/>
              <a:t>Houston Miracle – Attained the Ozone Standard 2009-2010.</a:t>
            </a:r>
          </a:p>
          <a:p>
            <a:r>
              <a:rPr lang="en-US" sz="1700" dirty="0" smtClean="0"/>
              <a:t>Under existing </a:t>
            </a:r>
            <a:r>
              <a:rPr lang="en-US" sz="1700" dirty="0" err="1" smtClean="0"/>
              <a:t>regs</a:t>
            </a:r>
            <a:r>
              <a:rPr lang="en-US" sz="1700" dirty="0" smtClean="0"/>
              <a:t>, improving trends will continue w/ equipment turnover and refined technology.</a:t>
            </a:r>
          </a:p>
          <a:p>
            <a:r>
              <a:rPr lang="en-US" sz="1700" dirty="0" smtClean="0"/>
              <a:t> </a:t>
            </a:r>
          </a:p>
          <a:p>
            <a:r>
              <a:rPr lang="en-US" sz="1700" dirty="0" smtClean="0"/>
              <a:t>Rarely heard but see EPA’s own data at at  “Our Nation’s Air- Status and Trends 2012” and “Almanac of Environmental Trends” S. Hayward- AEI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33400"/>
            <a:ext cx="9144000" cy="7391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Quality Improvement 1980-2010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257800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NCD- No Current Data </a:t>
            </a:r>
          </a:p>
          <a:p>
            <a:r>
              <a:rPr lang="en-US" sz="1400" dirty="0" smtClean="0"/>
              <a:t>*1990-2010 </a:t>
            </a:r>
          </a:p>
          <a:p>
            <a:r>
              <a:rPr lang="en-US" sz="1400" dirty="0" smtClean="0"/>
              <a:t>**2000-2010</a:t>
            </a:r>
            <a:endParaRPr lang="en-US" sz="14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295402"/>
          <a:ext cx="8229600" cy="396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99739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Ambient 1980-2008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Ambient 1980-2010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mbria"/>
                        </a:rPr>
                        <a:t>Emissions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1980-2008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Emissions 1980-2010</a:t>
                      </a:r>
                    </a:p>
                  </a:txBody>
                  <a:tcPr marL="9525" marR="9525" marT="9525" marB="0" anchor="ctr"/>
                </a:tc>
              </a:tr>
              <a:tr h="4938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Carbon Monoxide (CO)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-71%</a:t>
                      </a:r>
                    </a:p>
                  </a:txBody>
                  <a:tcPr marL="9525" marR="9525" marT="9525" marB="0" anchor="ctr"/>
                </a:tc>
              </a:tr>
              <a:tr h="4938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Ozone (O3)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NCD</a:t>
                      </a:r>
                    </a:p>
                  </a:txBody>
                  <a:tcPr marL="9525" marR="9525" marT="9525" marB="0" anchor="ctr"/>
                </a:tc>
              </a:tr>
              <a:tr h="4938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Lead (Pb)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-97%</a:t>
                      </a:r>
                    </a:p>
                  </a:txBody>
                  <a:tcPr marL="9525" marR="9525" marT="9525" marB="0" anchor="ctr"/>
                </a:tc>
              </a:tr>
              <a:tr h="4938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Nitrogen Dioxide NO2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-52%</a:t>
                      </a:r>
                    </a:p>
                  </a:txBody>
                  <a:tcPr marL="9525" marR="9525" marT="9525" marB="0" anchor="ctr"/>
                </a:tc>
              </a:tr>
              <a:tr h="4938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Particulates (PM10)*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-83%</a:t>
                      </a:r>
                    </a:p>
                  </a:txBody>
                  <a:tcPr marL="9525" marR="9525" marT="9525" marB="0" anchor="ctr"/>
                </a:tc>
              </a:tr>
              <a:tr h="49973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Fine Particulates (PM2.5)**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-55%</a:t>
                      </a:r>
                    </a:p>
                  </a:txBody>
                  <a:tcPr marL="9525" marR="9525" marT="9525" marB="0" anchor="ctr"/>
                </a:tc>
              </a:tr>
              <a:tr h="49382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Sulfur Dioxides (SO2)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-69%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5943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U.S. Environmental Protection Agency, "Air Quality Trends," January 2012, at </a:t>
            </a:r>
            <a:r>
              <a:rPr lang="en-US" sz="1400" i="1" dirty="0" smtClean="0"/>
              <a:t>http://www.epa.gov/airtrends/aqtrends.html </a:t>
            </a:r>
            <a:r>
              <a:rPr lang="en-US" sz="1400" dirty="0" smtClean="0"/>
              <a:t>(April 18, 2012).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“The Learning Curve is Green” – Warren Brookes</a:t>
            </a:r>
            <a:endParaRPr lang="en-US" sz="4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/>
              <a:t>The U.S. has developed the know-how to expand energy production and  processing while minimizing environmental impact</a:t>
            </a:r>
          </a:p>
          <a:p>
            <a:r>
              <a:rPr lang="en-US" sz="1800" dirty="0" smtClean="0"/>
              <a:t>EPA and state regulation played a significant role but private business got it done</a:t>
            </a:r>
          </a:p>
          <a:p>
            <a:r>
              <a:rPr lang="en-US" sz="1800" dirty="0" smtClean="0"/>
              <a:t>Competitive market place catalyzed innovative technologies….of which we now have a slew</a:t>
            </a:r>
          </a:p>
          <a:p>
            <a:r>
              <a:rPr lang="en-US" sz="1800" dirty="0" smtClean="0"/>
              <a:t>Operational efficiencies to avoid costly wastes  conserved energy and reduced emissions</a:t>
            </a:r>
          </a:p>
          <a:p>
            <a:r>
              <a:rPr lang="en-US" sz="1800" dirty="0" smtClean="0"/>
              <a:t>US now gets far more output with less  (energy</a:t>
            </a:r>
            <a:r>
              <a:rPr lang="en-US" sz="1800" dirty="0" smtClean="0"/>
              <a:t>) input</a:t>
            </a:r>
            <a:endParaRPr lang="en-US" sz="1800" dirty="0" smtClean="0"/>
          </a:p>
          <a:p>
            <a:r>
              <a:rPr lang="en-US" sz="1800" dirty="0" smtClean="0"/>
              <a:t>Prosperity provided the capital for huge </a:t>
            </a:r>
            <a:r>
              <a:rPr lang="en-US" sz="1800" dirty="0" smtClean="0"/>
              <a:t>investment </a:t>
            </a:r>
            <a:r>
              <a:rPr lang="en-US" sz="1800" dirty="0" smtClean="0"/>
              <a:t>in environmental controls</a:t>
            </a:r>
          </a:p>
          <a:p>
            <a:r>
              <a:rPr lang="en-US" sz="1800" dirty="0" smtClean="0"/>
              <a:t>Prosperity enabled consumers to replace vehicles and </a:t>
            </a:r>
            <a:r>
              <a:rPr lang="en-US" sz="1800" dirty="0" smtClean="0"/>
              <a:t>appliances</a:t>
            </a:r>
            <a:endParaRPr lang="en-US" sz="1800" dirty="0" smtClean="0"/>
          </a:p>
          <a:p>
            <a:r>
              <a:rPr lang="en-US" sz="1800" dirty="0" smtClean="0"/>
              <a:t>Vilification of coal is unjustified. $100 billion invested in emission controls.</a:t>
            </a:r>
          </a:p>
          <a:p>
            <a:r>
              <a:rPr lang="en-US" sz="1800" dirty="0" smtClean="0"/>
              <a:t>New is perforce cleaner. Natural turn-over will keep reducing emissions  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Interdependence  </a:t>
            </a:r>
            <a:r>
              <a:rPr lang="en-US" sz="3200" b="1" dirty="0" smtClean="0"/>
              <a:t>of Economic Growth and Environmental Improvement – Historical Fact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History across the world shows that environmental protection depends upon economic growth. </a:t>
            </a:r>
          </a:p>
          <a:p>
            <a:r>
              <a:rPr lang="en-US" sz="2000" dirty="0" smtClean="0"/>
              <a:t>Environmental Performance Index (Yale), Index of Economic Freedom (WSJ/Heritage Foundation) Fraser Institute</a:t>
            </a:r>
          </a:p>
          <a:p>
            <a:r>
              <a:rPr lang="en-US" sz="2000" dirty="0" smtClean="0"/>
              <a:t>Consistently demonstrate strong  correlation between economic growth and environmental performance</a:t>
            </a:r>
          </a:p>
          <a:p>
            <a:r>
              <a:rPr lang="en-US" sz="2000" dirty="0" smtClean="0"/>
              <a:t>Environmental Quality remains unaffordable luxury  for most of the developing world</a:t>
            </a:r>
          </a:p>
          <a:p>
            <a:r>
              <a:rPr lang="en-US" sz="2000" dirty="0" smtClean="0"/>
              <a:t>Energy is master resource (J. Simon)- acts as economy’s nervous </a:t>
            </a:r>
            <a:r>
              <a:rPr lang="en-US" sz="2000" dirty="0" smtClean="0"/>
              <a:t>system</a:t>
            </a:r>
            <a:endParaRPr lang="en-US" sz="2000" dirty="0" smtClean="0"/>
          </a:p>
          <a:p>
            <a:r>
              <a:rPr lang="en-US" sz="2000" dirty="0" smtClean="0"/>
              <a:t>60% of India’s population has no access to electricity</a:t>
            </a:r>
          </a:p>
          <a:p>
            <a:r>
              <a:rPr lang="en-US" sz="2000" dirty="0" smtClean="0"/>
              <a:t>Contaminated drinking water and sewage – the world’s largest killers</a:t>
            </a:r>
          </a:p>
          <a:p>
            <a:r>
              <a:rPr lang="en-US" sz="2000" dirty="0" smtClean="0"/>
              <a:t>Drinking water  and wastewater treatment requires electricity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“Energy </a:t>
            </a:r>
            <a:r>
              <a:rPr lang="en-US" sz="3200" b="1" dirty="0" smtClean="0"/>
              <a:t>is the Master </a:t>
            </a:r>
            <a:r>
              <a:rPr lang="en-US" sz="3200" b="1" dirty="0" smtClean="0"/>
              <a:t>Resource” - 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Julian Simon (Economist)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Energy’s dynamic, omnipresent role in the economy is remarkably misunderstood</a:t>
            </a:r>
          </a:p>
          <a:p>
            <a:r>
              <a:rPr lang="en-US" sz="2000" dirty="0" smtClean="0"/>
              <a:t>Energy operates in the economy like the nervous system in the human body</a:t>
            </a:r>
          </a:p>
          <a:p>
            <a:r>
              <a:rPr lang="en-US" sz="2000" dirty="0" smtClean="0"/>
              <a:t>Price of energy is imbedded in all goods and services</a:t>
            </a:r>
          </a:p>
          <a:p>
            <a:r>
              <a:rPr lang="en-US" sz="2000" dirty="0" smtClean="0"/>
              <a:t>Our enviable “quality of life” depends on access to abundant, affordable reliable energy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U.S. now has access to vast energy resources …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Upsurge in U.S. Energy Production of global geo-political and economic importance.</a:t>
            </a:r>
          </a:p>
          <a:p>
            <a:r>
              <a:rPr lang="en-US" sz="2000" dirty="0" smtClean="0"/>
              <a:t>Not a volatile boom but long-term viability</a:t>
            </a:r>
          </a:p>
          <a:p>
            <a:r>
              <a:rPr lang="en-US" sz="2000" dirty="0" smtClean="0"/>
              <a:t>Saudi Arabia’s </a:t>
            </a:r>
            <a:r>
              <a:rPr lang="en-US" sz="2000" dirty="0" err="1" smtClean="0"/>
              <a:t>Aramco</a:t>
            </a:r>
            <a:r>
              <a:rPr lang="en-US" sz="2000" dirty="0" smtClean="0"/>
              <a:t>  admits the world’s energy axis has shifted to North America</a:t>
            </a:r>
          </a:p>
          <a:p>
            <a:r>
              <a:rPr lang="en-US" sz="2000" dirty="0" smtClean="0"/>
              <a:t>After 40 years of federal regulatory constraints and six presidents’ promise of energy independence</a:t>
            </a:r>
          </a:p>
          <a:p>
            <a:r>
              <a:rPr lang="en-US" sz="2000" dirty="0" smtClean="0"/>
              <a:t>U.S. could be largest producer of oil and natural gas in the world and </a:t>
            </a:r>
            <a:r>
              <a:rPr lang="en-US" sz="2000" i="1" dirty="0" smtClean="0"/>
              <a:t>accidentally independent before  2020</a:t>
            </a:r>
            <a:endParaRPr lang="en-US" sz="2000" dirty="0" smtClean="0"/>
          </a:p>
          <a:p>
            <a:r>
              <a:rPr lang="en-US" sz="2000" dirty="0" smtClean="0"/>
              <a:t>A result of private sector innovation-no public investment needed!</a:t>
            </a:r>
          </a:p>
          <a:p>
            <a:r>
              <a:rPr lang="en-US" sz="2000" dirty="0" smtClean="0"/>
              <a:t>Hydraulic fracturing, horizontal drilling, micro-seismic imaging – precision</a:t>
            </a:r>
          </a:p>
          <a:p>
            <a:r>
              <a:rPr lang="en-US" sz="2000" dirty="0" smtClean="0"/>
              <a:t>U.S. has always been the Saudi Arabia of </a:t>
            </a:r>
            <a:r>
              <a:rPr lang="en-US" sz="2000" dirty="0" smtClean="0"/>
              <a:t>coal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-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U.S. Energy Upsurge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2010 </a:t>
            </a:r>
            <a:r>
              <a:rPr lang="en-US" sz="2000" dirty="0" smtClean="0"/>
              <a:t>some Texas refineries processed 80 % imported and 20% domestic oil</a:t>
            </a:r>
          </a:p>
          <a:p>
            <a:r>
              <a:rPr lang="en-US" sz="2000" dirty="0" smtClean="0"/>
              <a:t>2012 same refineries process 85% oil made in the USA</a:t>
            </a:r>
          </a:p>
          <a:p>
            <a:r>
              <a:rPr lang="en-US" sz="2000" dirty="0" smtClean="0"/>
              <a:t>Midland Texas now tied with </a:t>
            </a:r>
            <a:r>
              <a:rPr lang="en-US" sz="2000" dirty="0" err="1" smtClean="0"/>
              <a:t>Bismark</a:t>
            </a:r>
            <a:r>
              <a:rPr lang="en-US" sz="2000" dirty="0" smtClean="0"/>
              <a:t>, ND for the lowest unemployment rate in the country</a:t>
            </a:r>
          </a:p>
          <a:p>
            <a:r>
              <a:rPr lang="en-US" sz="2000" dirty="0" smtClean="0"/>
              <a:t>Texas expects a budget surplus of $4 billion plus</a:t>
            </a:r>
          </a:p>
          <a:p>
            <a:r>
              <a:rPr lang="en-US" sz="2000" dirty="0" smtClean="0"/>
              <a:t>First energy driven Texas surplus since the late 1960’s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1268</Words>
  <Application>Microsoft Office PowerPoint</Application>
  <PresentationFormat>On-screen Show (4:3)</PresentationFormat>
  <Paragraphs>188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Interdependence of Energy, Economy, and Environment</vt:lpstr>
      <vt:lpstr> The Relationship: Environment – Energy –Economy  </vt:lpstr>
      <vt:lpstr>Environmental Protections and Economic Growth --- Inherent Conflict???</vt:lpstr>
      <vt:lpstr>Air Quality Improvement 1980-2010</vt:lpstr>
      <vt:lpstr>“The Learning Curve is Green” – Warren Brookes</vt:lpstr>
      <vt:lpstr>Interdependence  of Economic Growth and Environmental Improvement – Historical Fact</vt:lpstr>
      <vt:lpstr>“Energy is the Master Resource” -   Julian Simon (Economist)</vt:lpstr>
      <vt:lpstr>The U.S. now has access to vast energy resources …</vt:lpstr>
      <vt:lpstr>The U.S. Energy Upsurge</vt:lpstr>
      <vt:lpstr>Eagle Ford Production Growth 1/2010 – 9/2011</vt:lpstr>
      <vt:lpstr>Rig Count and Permits </vt:lpstr>
      <vt:lpstr>Slide 12</vt:lpstr>
      <vt:lpstr>Energy Diversity = Energy Resilience</vt:lpstr>
      <vt:lpstr>Renewables</vt:lpstr>
      <vt:lpstr>The Regulatory Challenge</vt:lpstr>
      <vt:lpstr>Monitors Trump Models</vt:lpstr>
      <vt:lpstr>Regulators should act on fact not fear.</vt:lpstr>
      <vt:lpstr>How could we turn down the game-changing energy potential of the U.S.?</vt:lpstr>
      <vt:lpstr>Comparison of Reduction Crime, Welfare, Pollution</vt:lpstr>
      <vt:lpstr>Environmental Optimism is Realistic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 Hartnett Wh</dc:creator>
  <cp:lastModifiedBy>Seven</cp:lastModifiedBy>
  <cp:revision>27</cp:revision>
  <cp:lastPrinted>2012-10-08T16:20:15Z</cp:lastPrinted>
  <dcterms:created xsi:type="dcterms:W3CDTF">2010-12-10T15:29:54Z</dcterms:created>
  <dcterms:modified xsi:type="dcterms:W3CDTF">2012-10-08T18:02:14Z</dcterms:modified>
</cp:coreProperties>
</file>